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12/31/2022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defTabSz="914400" rtl="1"/>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2422503751"/>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defTabSz="914400" rtl="1"/>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92382810"/>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defTabSz="914400" rtl="1"/>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446879055"/>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pPr defTabSz="914400" rtl="1"/>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2544687667"/>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pPr defTabSz="914400" rtl="1"/>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1518101119"/>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pPr defTabSz="914400" rtl="1"/>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1046624258"/>
      </p:ext>
    </p:extLst>
  </p:cSld>
  <p:clrMapOvr>
    <a:masterClrMapping/>
  </p:clrMapOvr>
  <p:transition spd="med">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pPr defTabSz="914400" rtl="1"/>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2924405496"/>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pPr defTabSz="914400" rtl="1"/>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127491315"/>
      </p:ext>
    </p:extLst>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pPr defTabSz="914400" rtl="1"/>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101967160"/>
      </p:ext>
    </p:extLst>
  </p:cSld>
  <p:clrMapOvr>
    <a:masterClrMapping/>
  </p:clrMapOvr>
  <p:transition spd="med">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defTabSz="914400" rtl="1"/>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2547334521"/>
      </p:ext>
    </p:extLst>
  </p:cSld>
  <p:clrMapOvr>
    <a:masterClrMapping/>
  </p:clrMapOvr>
  <p:transition spd="med">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pPr defTabSz="914400" rtl="1"/>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1966340148"/>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12/31/2022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145D8129-DFFD-4EA4-AD4C-93AFCF83A9E1}" type="datetimeFigureOut">
              <a:rPr lang="fa-IR" smtClean="0">
                <a:solidFill>
                  <a:prstClr val="black">
                    <a:tint val="75000"/>
                  </a:prstClr>
                </a:solidFill>
              </a:rPr>
              <a:pPr defTabSz="914400" rtl="1"/>
              <a:t>08/06/1444</a:t>
            </a:fld>
            <a:endParaRPr lang="fa-IR">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fa-IR">
              <a:solidFill>
                <a:prstClr val="black">
                  <a:tint val="75000"/>
                </a:prstClr>
              </a:solidFill>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9394F7A6-A6A5-45FE-93BE-88CBC8C91AF0}" type="slidenum">
              <a:rPr lang="fa-IR" smtClean="0">
                <a:solidFill>
                  <a:prstClr val="black">
                    <a:tint val="75000"/>
                  </a:prstClr>
                </a:solidFill>
              </a:rPr>
              <a:pPr defTabSz="914400" rtl="1"/>
              <a:t>‹#›</a:t>
            </a:fld>
            <a:endParaRPr lang="fa-IR">
              <a:solidFill>
                <a:prstClr val="black">
                  <a:tint val="75000"/>
                </a:prstClr>
              </a:solidFill>
            </a:endParaRPr>
          </a:p>
        </p:txBody>
      </p:sp>
    </p:spTree>
    <p:extLst>
      <p:ext uri="{BB962C8B-B14F-4D97-AF65-F5344CB8AC3E}">
        <p14:creationId xmlns:p14="http://schemas.microsoft.com/office/powerpoint/2010/main" val="58060560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med">
    <p:wipe dir="d"/>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EDCEE8A-C26A-34CD-4F45-3CE16B9A44B3}"/>
              </a:ext>
            </a:extLst>
          </p:cNvPr>
          <p:cNvSpPr/>
          <p:nvPr/>
        </p:nvSpPr>
        <p:spPr>
          <a:xfrm>
            <a:off x="3783724" y="210206"/>
            <a:ext cx="8156028" cy="63062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4400" dirty="0" smtClean="0">
                <a:solidFill>
                  <a:srgbClr val="FF0000"/>
                </a:solidFill>
                <a:cs typeface="B Titr" panose="00000700000000000000" pitchFamily="2" charset="-78"/>
              </a:rPr>
              <a:t>تغییرات 2020 </a:t>
            </a:r>
            <a:r>
              <a:rPr lang="fa-IR" sz="4400" dirty="0" smtClean="0">
                <a:solidFill>
                  <a:srgbClr val="FF0000"/>
                </a:solidFill>
                <a:cs typeface="B Titr" panose="00000700000000000000" pitchFamily="2" charset="-78"/>
              </a:rPr>
              <a:t> </a:t>
            </a:r>
          </a:p>
          <a:p>
            <a:pPr algn="ctr" rtl="1">
              <a:lnSpc>
                <a:spcPct val="150000"/>
              </a:lnSpc>
            </a:pPr>
            <a:r>
              <a:rPr lang="fa-IR" sz="4400" dirty="0" smtClean="0">
                <a:solidFill>
                  <a:srgbClr val="FF0000"/>
                </a:solidFill>
                <a:cs typeface="B Titr" panose="00000700000000000000" pitchFamily="2" charset="-78"/>
              </a:rPr>
              <a:t> </a:t>
            </a:r>
            <a:r>
              <a:rPr lang="fa-IR" sz="4400" dirty="0">
                <a:solidFill>
                  <a:srgbClr val="FF0000"/>
                </a:solidFill>
                <a:cs typeface="B Titr" panose="00000700000000000000" pitchFamily="2" charset="-78"/>
              </a:rPr>
              <a:t>احیای قلبی </a:t>
            </a:r>
            <a:r>
              <a:rPr lang="fa-IR" sz="4400" dirty="0" smtClean="0">
                <a:solidFill>
                  <a:srgbClr val="FF0000"/>
                </a:solidFill>
                <a:cs typeface="B Titr" panose="00000700000000000000" pitchFamily="2" charset="-78"/>
              </a:rPr>
              <a:t>ریوی</a:t>
            </a:r>
          </a:p>
          <a:p>
            <a:pPr algn="ctr" rtl="1">
              <a:lnSpc>
                <a:spcPct val="150000"/>
              </a:lnSpc>
            </a:pPr>
            <a:r>
              <a:rPr lang="fa-IR" sz="4400" dirty="0" smtClean="0">
                <a:solidFill>
                  <a:srgbClr val="FF0000"/>
                </a:solidFill>
                <a:cs typeface="B Titr" panose="00000700000000000000" pitchFamily="2" charset="-78"/>
              </a:rPr>
              <a:t> کودکان</a:t>
            </a:r>
          </a:p>
          <a:p>
            <a:pPr algn="ctr"/>
            <a:endParaRPr lang="fa-IR" sz="4000" dirty="0" smtClean="0">
              <a:solidFill>
                <a:srgbClr val="FF0000"/>
              </a:solidFill>
              <a:cs typeface="B Titr" panose="00000700000000000000" pitchFamily="2" charset="-78"/>
            </a:endParaRPr>
          </a:p>
          <a:p>
            <a:pPr algn="ctr">
              <a:lnSpc>
                <a:spcPct val="150000"/>
              </a:lnSpc>
            </a:pPr>
            <a:r>
              <a:rPr lang="fa-IR" sz="3200" b="1" dirty="0" smtClean="0">
                <a:solidFill>
                  <a:srgbClr val="FF0000"/>
                </a:solidFill>
                <a:cs typeface="B Nazanin" panose="00000400000000000000" pitchFamily="2" charset="-78"/>
              </a:rPr>
              <a:t>آذررضاصفت</a:t>
            </a:r>
          </a:p>
          <a:p>
            <a:pPr algn="ctr" rtl="1">
              <a:lnSpc>
                <a:spcPct val="150000"/>
              </a:lnSpc>
            </a:pPr>
            <a:r>
              <a:rPr lang="fa-IR" sz="3200" b="1" dirty="0" smtClean="0">
                <a:solidFill>
                  <a:srgbClr val="FF0000"/>
                </a:solidFill>
                <a:cs typeface="B Nazanin" panose="00000400000000000000" pitchFamily="2" charset="-78"/>
              </a:rPr>
              <a:t>سوپروایزرآموزشی</a:t>
            </a:r>
            <a:endParaRPr lang="en-US" sz="3200" b="1" dirty="0" smtClean="0">
              <a:solidFill>
                <a:srgbClr val="FF0000"/>
              </a:solidFill>
              <a:cs typeface="B Nazanin" panose="00000400000000000000" pitchFamily="2" charset="-78"/>
            </a:endParaRPr>
          </a:p>
          <a:p>
            <a:pPr algn="ctr" rtl="1">
              <a:lnSpc>
                <a:spcPct val="150000"/>
              </a:lnSpc>
            </a:pPr>
            <a:r>
              <a:rPr lang="fa-IR" sz="3200" b="1" dirty="0" smtClean="0">
                <a:solidFill>
                  <a:srgbClr val="FF0000"/>
                </a:solidFill>
                <a:cs typeface="B Nazanin" panose="00000400000000000000" pitchFamily="2" charset="-78"/>
              </a:rPr>
              <a:t>مرکز آموزشی درمانی 17 شهریوررشت</a:t>
            </a:r>
          </a:p>
          <a:p>
            <a:pPr algn="ctr"/>
            <a:r>
              <a:rPr lang="fa-IR" sz="3200" b="1" dirty="0" smtClean="0">
                <a:solidFill>
                  <a:srgbClr val="FF0000"/>
                </a:solidFill>
                <a:cs typeface="B Nazanin" panose="00000400000000000000" pitchFamily="2" charset="-78"/>
              </a:rPr>
              <a:t>1401</a:t>
            </a:r>
            <a:endParaRPr lang="en-US" sz="3200" b="1" dirty="0">
              <a:solidFill>
                <a:srgbClr val="FF0000"/>
              </a:solidFill>
              <a:cs typeface="B Nazanin" panose="00000400000000000000" pitchFamily="2" charset="-78"/>
            </a:endParaRPr>
          </a:p>
        </p:txBody>
      </p:sp>
      <p:pic>
        <p:nvPicPr>
          <p:cNvPr id="3" name="Picture 2">
            <a:extLst>
              <a:ext uri="{FF2B5EF4-FFF2-40B4-BE49-F238E27FC236}">
                <a16:creationId xmlns:a16="http://schemas.microsoft.com/office/drawing/2014/main" id="{E0BAAB69-A5F5-708A-56BA-DF61AF222B5C}"/>
              </a:ext>
            </a:extLst>
          </p:cNvPr>
          <p:cNvPicPr>
            <a:picLocks noChangeAspect="1"/>
          </p:cNvPicPr>
          <p:nvPr/>
        </p:nvPicPr>
        <p:blipFill>
          <a:blip r:embed="rId2"/>
          <a:stretch>
            <a:fillRect/>
          </a:stretch>
        </p:blipFill>
        <p:spPr>
          <a:xfrm>
            <a:off x="167180" y="4314496"/>
            <a:ext cx="3495675" cy="1828800"/>
          </a:xfrm>
          <a:prstGeom prst="rect">
            <a:avLst/>
          </a:prstGeom>
        </p:spPr>
      </p:pic>
      <p:pic>
        <p:nvPicPr>
          <p:cNvPr id="4" name="Picture 3">
            <a:extLst>
              <a:ext uri="{FF2B5EF4-FFF2-40B4-BE49-F238E27FC236}">
                <a16:creationId xmlns:a16="http://schemas.microsoft.com/office/drawing/2014/main" id="{C2C4780A-F99E-E916-AF2F-BC4BF2D87469}"/>
              </a:ext>
            </a:extLst>
          </p:cNvPr>
          <p:cNvPicPr>
            <a:picLocks noChangeAspect="1"/>
          </p:cNvPicPr>
          <p:nvPr/>
        </p:nvPicPr>
        <p:blipFill>
          <a:blip r:embed="rId3"/>
          <a:stretch>
            <a:fillRect/>
          </a:stretch>
        </p:blipFill>
        <p:spPr>
          <a:xfrm>
            <a:off x="381000" y="355601"/>
            <a:ext cx="3495675" cy="2794000"/>
          </a:xfrm>
          <a:prstGeom prst="rect">
            <a:avLst/>
          </a:prstGeom>
        </p:spPr>
      </p:pic>
    </p:spTree>
    <p:extLst>
      <p:ext uri="{BB962C8B-B14F-4D97-AF65-F5344CB8AC3E}">
        <p14:creationId xmlns:p14="http://schemas.microsoft.com/office/powerpoint/2010/main" val="366754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EE4CA4-4F14-66CC-D494-7DB4A22E7B0D}"/>
              </a:ext>
            </a:extLst>
          </p:cNvPr>
          <p:cNvSpPr/>
          <p:nvPr/>
        </p:nvSpPr>
        <p:spPr>
          <a:xfrm>
            <a:off x="304800" y="319314"/>
            <a:ext cx="11205028" cy="8708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chemeClr val="bg1"/>
                </a:solidFill>
                <a:effectLst/>
                <a:ea typeface="Calibri" panose="020F0502020204030204" pitchFamily="34" charset="0"/>
                <a:cs typeface="B Nazanin" panose="00000400000000000000" pitchFamily="2" charset="-78"/>
              </a:rPr>
              <a:t>ارزیابی میزان بقا بعد از ایست قلبی در کودکان</a:t>
            </a:r>
            <a:endParaRPr lang="en-US" sz="3600" dirty="0">
              <a:solidFill>
                <a:schemeClr val="bg1"/>
              </a:solidFill>
              <a:cs typeface="B Nazanin" panose="00000400000000000000" pitchFamily="2" charset="-78"/>
            </a:endParaRPr>
          </a:p>
        </p:txBody>
      </p:sp>
      <p:graphicFrame>
        <p:nvGraphicFramePr>
          <p:cNvPr id="3" name="Table 3">
            <a:extLst>
              <a:ext uri="{FF2B5EF4-FFF2-40B4-BE49-F238E27FC236}">
                <a16:creationId xmlns:a16="http://schemas.microsoft.com/office/drawing/2014/main" id="{9F22C0DE-EB70-C440-114C-459D2081E7D8}"/>
              </a:ext>
            </a:extLst>
          </p:cNvPr>
          <p:cNvGraphicFramePr>
            <a:graphicFrameLocks noGrp="1"/>
          </p:cNvGraphicFramePr>
          <p:nvPr>
            <p:extLst>
              <p:ext uri="{D42A27DB-BD31-4B8C-83A1-F6EECF244321}">
                <p14:modId xmlns:p14="http://schemas.microsoft.com/office/powerpoint/2010/main" val="2959136682"/>
              </p:ext>
            </p:extLst>
          </p:nvPr>
        </p:nvGraphicFramePr>
        <p:xfrm>
          <a:off x="304800" y="1372809"/>
          <a:ext cx="11205028" cy="4084320"/>
        </p:xfrm>
        <a:graphic>
          <a:graphicData uri="http://schemas.openxmlformats.org/drawingml/2006/table">
            <a:tbl>
              <a:tblPr firstRow="1" bandRow="1">
                <a:tableStyleId>{F5AB1C69-6EDB-4FF4-983F-18BD219EF322}</a:tableStyleId>
              </a:tblPr>
              <a:tblGrid>
                <a:gridCol w="5602514">
                  <a:extLst>
                    <a:ext uri="{9D8B030D-6E8A-4147-A177-3AD203B41FA5}">
                      <a16:colId xmlns:a16="http://schemas.microsoft.com/office/drawing/2014/main" val="1810026131"/>
                    </a:ext>
                  </a:extLst>
                </a:gridCol>
                <a:gridCol w="5602514">
                  <a:extLst>
                    <a:ext uri="{9D8B030D-6E8A-4147-A177-3AD203B41FA5}">
                      <a16:colId xmlns:a16="http://schemas.microsoft.com/office/drawing/2014/main" val="952897189"/>
                    </a:ext>
                  </a:extLst>
                </a:gridCol>
              </a:tblGrid>
              <a:tr h="370840">
                <a:tc>
                  <a:txBody>
                    <a:bodyPr/>
                    <a:lstStyle/>
                    <a:p>
                      <a:pPr algn="ctr"/>
                      <a:r>
                        <a:rPr lang="fa-IR" sz="3200" dirty="0">
                          <a:cs typeface="B Nazanin" panose="00000400000000000000" pitchFamily="2" charset="-78"/>
                        </a:rPr>
                        <a:t>علت</a:t>
                      </a:r>
                      <a:endParaRPr lang="en-US" sz="3200" dirty="0">
                        <a:cs typeface="B Nazanin" panose="00000400000000000000" pitchFamily="2" charset="-78"/>
                      </a:endParaRPr>
                    </a:p>
                  </a:txBody>
                  <a:tcPr/>
                </a:tc>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tc>
                <a:extLst>
                  <a:ext uri="{0D108BD9-81ED-4DB2-BD59-A6C34878D82A}">
                    <a16:rowId xmlns:a16="http://schemas.microsoft.com/office/drawing/2014/main" val="584823159"/>
                  </a:ext>
                </a:extLst>
              </a:tr>
              <a:tr h="370840">
                <a:tc>
                  <a:txBody>
                    <a:bodyPr/>
                    <a:lstStyle/>
                    <a:p>
                      <a:pPr algn="just" rtl="1"/>
                      <a:r>
                        <a:rPr lang="fa-IR" sz="3200" kern="1200" dirty="0">
                          <a:solidFill>
                            <a:schemeClr val="dk1"/>
                          </a:solidFill>
                          <a:effectLst/>
                          <a:latin typeface="+mn-lt"/>
                          <a:ea typeface="+mn-ea"/>
                          <a:cs typeface="B Nazanin" panose="00000400000000000000" pitchFamily="2" charset="-78"/>
                        </a:rPr>
                        <a:t>علت:شواهد نشان می دهند که بعد از ایست قلبی ریوی مدت زمان طولانی جهت بهبودی </a:t>
                      </a:r>
                      <a:r>
                        <a:rPr lang="en-US" sz="3200" kern="1200" dirty="0">
                          <a:solidFill>
                            <a:schemeClr val="dk1"/>
                          </a:solidFill>
                          <a:effectLst/>
                          <a:latin typeface="+mn-lt"/>
                          <a:ea typeface="+mn-ea"/>
                          <a:cs typeface="B Nazanin" panose="00000400000000000000" pitchFamily="2" charset="-78"/>
                        </a:rPr>
                        <a:t>recovery </a:t>
                      </a:r>
                      <a:r>
                        <a:rPr lang="fa-IR" sz="3200" kern="1200" dirty="0">
                          <a:solidFill>
                            <a:schemeClr val="dk1"/>
                          </a:solidFill>
                          <a:effectLst/>
                          <a:latin typeface="+mn-lt"/>
                          <a:ea typeface="+mn-ea"/>
                          <a:cs typeface="B Nazanin" panose="00000400000000000000" pitchFamily="2" charset="-78"/>
                        </a:rPr>
                        <a:t>لازم است.</a:t>
                      </a:r>
                      <a:endParaRPr lang="en-US" sz="3200" kern="1200" dirty="0">
                        <a:solidFill>
                          <a:schemeClr val="dk1"/>
                        </a:solidFill>
                        <a:effectLst/>
                        <a:latin typeface="+mn-lt"/>
                        <a:ea typeface="+mn-ea"/>
                        <a:cs typeface="B Nazanin" panose="00000400000000000000" pitchFamily="2" charset="-78"/>
                      </a:endParaRPr>
                    </a:p>
                    <a:p>
                      <a:pPr algn="just" rtl="1"/>
                      <a:r>
                        <a:rPr lang="fa-IR" sz="3200" kern="1200" dirty="0">
                          <a:solidFill>
                            <a:schemeClr val="dk1"/>
                          </a:solidFill>
                          <a:effectLst/>
                          <a:latin typeface="+mn-lt"/>
                          <a:ea typeface="+mn-ea"/>
                          <a:cs typeface="B Nazanin" panose="00000400000000000000" pitchFamily="2" charset="-78"/>
                        </a:rPr>
                        <a:t>بقای بیماران نیازمند درمانهای پزشکی ،باز توانی ،مراقبت و حمایت های جامعه تا حدود یک سال بعد از ایست قلبی ریوی می باشد.</a:t>
                      </a:r>
                      <a:endParaRPr lang="en-US" sz="3200" kern="1200" dirty="0">
                        <a:solidFill>
                          <a:schemeClr val="dk1"/>
                        </a:solidFill>
                        <a:effectLst/>
                        <a:latin typeface="+mn-lt"/>
                        <a:ea typeface="+mn-ea"/>
                        <a:cs typeface="B Nazanin" panose="00000400000000000000" pitchFamily="2" charset="-78"/>
                      </a:endParaRPr>
                    </a:p>
                    <a:p>
                      <a:pPr algn="ctr"/>
                      <a:endParaRPr lang="en-US" sz="3200" dirty="0">
                        <a:cs typeface="B Nazanin" panose="00000400000000000000" pitchFamily="2" charset="-78"/>
                      </a:endParaRPr>
                    </a:p>
                  </a:txBody>
                  <a:tcPr/>
                </a:tc>
                <a:tc>
                  <a:txBody>
                    <a:bodyPr/>
                    <a:lstStyle/>
                    <a:p>
                      <a:pPr algn="just" rtl="1"/>
                      <a:r>
                        <a:rPr lang="fa-IR" sz="3200" kern="1200" dirty="0">
                          <a:solidFill>
                            <a:schemeClr val="dk1"/>
                          </a:solidFill>
                          <a:effectLst/>
                          <a:latin typeface="+mn-lt"/>
                          <a:ea typeface="+mn-ea"/>
                          <a:cs typeface="B Nazanin" panose="00000400000000000000" pitchFamily="2" charset="-78"/>
                        </a:rPr>
                        <a:t>توصیه می شود که کودکان که پس از ایست قلبی ریوی ،زنده مانده اند تحت خدمات بازتوانی مثل ارزیابی نورولوژیک حداقل یکبار بعد از حادثه ،قرار گیرند.</a:t>
                      </a:r>
                      <a:endParaRPr lang="en-US" sz="3200" dirty="0">
                        <a:cs typeface="B Nazanin" panose="00000400000000000000" pitchFamily="2" charset="-78"/>
                      </a:endParaRPr>
                    </a:p>
                  </a:txBody>
                  <a:tcPr/>
                </a:tc>
                <a:extLst>
                  <a:ext uri="{0D108BD9-81ED-4DB2-BD59-A6C34878D82A}">
                    <a16:rowId xmlns:a16="http://schemas.microsoft.com/office/drawing/2014/main" val="1902393803"/>
                  </a:ext>
                </a:extLst>
              </a:tr>
            </a:tbl>
          </a:graphicData>
        </a:graphic>
      </p:graphicFrame>
    </p:spTree>
    <p:extLst>
      <p:ext uri="{BB962C8B-B14F-4D97-AF65-F5344CB8AC3E}">
        <p14:creationId xmlns:p14="http://schemas.microsoft.com/office/powerpoint/2010/main" val="2468677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611A39-1507-36BC-8E6A-07100DE512D2}"/>
              </a:ext>
            </a:extLst>
          </p:cNvPr>
          <p:cNvSpPr/>
          <p:nvPr/>
        </p:nvSpPr>
        <p:spPr>
          <a:xfrm>
            <a:off x="420415" y="432834"/>
            <a:ext cx="11369804" cy="775855"/>
          </a:xfrm>
          <a:prstGeom prst="roundRect">
            <a:avLst/>
          </a:prstGeom>
          <a:solidFill>
            <a:srgbClr val="FFFF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chemeClr val="bg2">
                    <a:lumMod val="50000"/>
                  </a:schemeClr>
                </a:solidFill>
                <a:cs typeface="B Nazanin" panose="00000400000000000000" pitchFamily="2" charset="-78"/>
              </a:rPr>
              <a:t>شوک عفونی</a:t>
            </a:r>
            <a:endParaRPr lang="en-US" sz="3600" dirty="0">
              <a:solidFill>
                <a:schemeClr val="bg2">
                  <a:lumMod val="50000"/>
                </a:schemeClr>
              </a:solidFill>
              <a:cs typeface="B Nazanin" panose="00000400000000000000" pitchFamily="2" charset="-78"/>
            </a:endParaRPr>
          </a:p>
        </p:txBody>
      </p:sp>
      <p:graphicFrame>
        <p:nvGraphicFramePr>
          <p:cNvPr id="3" name="Table 3">
            <a:extLst>
              <a:ext uri="{FF2B5EF4-FFF2-40B4-BE49-F238E27FC236}">
                <a16:creationId xmlns:a16="http://schemas.microsoft.com/office/drawing/2014/main" id="{ED111BB1-CE89-D0C2-3A74-AB2823358FD9}"/>
              </a:ext>
            </a:extLst>
          </p:cNvPr>
          <p:cNvGraphicFramePr>
            <a:graphicFrameLocks noGrp="1"/>
          </p:cNvGraphicFramePr>
          <p:nvPr>
            <p:extLst>
              <p:ext uri="{D42A27DB-BD31-4B8C-83A1-F6EECF244321}">
                <p14:modId xmlns:p14="http://schemas.microsoft.com/office/powerpoint/2010/main" val="3921376624"/>
              </p:ext>
            </p:extLst>
          </p:nvPr>
        </p:nvGraphicFramePr>
        <p:xfrm>
          <a:off x="512618" y="2214414"/>
          <a:ext cx="11277600" cy="3589099"/>
        </p:xfrm>
        <a:graphic>
          <a:graphicData uri="http://schemas.openxmlformats.org/drawingml/2006/table">
            <a:tbl>
              <a:tblPr firstRow="1" bandRow="1">
                <a:tableStyleId>{F5AB1C69-6EDB-4FF4-983F-18BD219EF322}</a:tableStyleId>
              </a:tblPr>
              <a:tblGrid>
                <a:gridCol w="5638800">
                  <a:extLst>
                    <a:ext uri="{9D8B030D-6E8A-4147-A177-3AD203B41FA5}">
                      <a16:colId xmlns:a16="http://schemas.microsoft.com/office/drawing/2014/main" val="3207656750"/>
                    </a:ext>
                  </a:extLst>
                </a:gridCol>
                <a:gridCol w="5638800">
                  <a:extLst>
                    <a:ext uri="{9D8B030D-6E8A-4147-A177-3AD203B41FA5}">
                      <a16:colId xmlns:a16="http://schemas.microsoft.com/office/drawing/2014/main" val="591639189"/>
                    </a:ext>
                  </a:extLst>
                </a:gridCol>
              </a:tblGrid>
              <a:tr h="792941">
                <a:tc>
                  <a:txBody>
                    <a:bodyPr/>
                    <a:lstStyle/>
                    <a:p>
                      <a:pPr algn="ctr"/>
                      <a:r>
                        <a:rPr lang="fa-IR" sz="3200" dirty="0">
                          <a:cs typeface="B Nazanin" panose="00000400000000000000" pitchFamily="2" charset="-78"/>
                        </a:rPr>
                        <a:t>2015</a:t>
                      </a:r>
                      <a:endParaRPr lang="en-US" sz="3200" dirty="0">
                        <a:cs typeface="B Nazanin" panose="00000400000000000000" pitchFamily="2" charset="-78"/>
                      </a:endParaRPr>
                    </a:p>
                  </a:txBody>
                  <a:tcPr/>
                </a:tc>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tc>
                <a:extLst>
                  <a:ext uri="{0D108BD9-81ED-4DB2-BD59-A6C34878D82A}">
                    <a16:rowId xmlns:a16="http://schemas.microsoft.com/office/drawing/2014/main" val="576735975"/>
                  </a:ext>
                </a:extLst>
              </a:tr>
              <a:tr h="2796158">
                <a:tc>
                  <a:txBody>
                    <a:bodyPr/>
                    <a:lstStyle/>
                    <a:p>
                      <a:pPr algn="just" rtl="1"/>
                      <a:r>
                        <a:rPr lang="fa-IR" sz="3200" dirty="0">
                          <a:cs typeface="B Nazanin" panose="00000400000000000000" pitchFamily="2" charset="-78"/>
                        </a:rPr>
                        <a:t>20 سی سی بلوس مایعات وریدی در شیرخواران و کودک مبتلا به شوک </a:t>
                      </a:r>
                      <a:r>
                        <a:rPr lang="fa-IR" sz="3200" dirty="0" smtClean="0">
                          <a:cs typeface="B Nazanin" panose="00000400000000000000" pitchFamily="2" charset="-78"/>
                        </a:rPr>
                        <a:t>سپتیک، توصیه </a:t>
                      </a:r>
                      <a:r>
                        <a:rPr lang="fa-IR" sz="3200" dirty="0">
                          <a:cs typeface="B Nazanin" panose="00000400000000000000" pitchFamily="2" charset="-78"/>
                        </a:rPr>
                        <a:t>می شود</a:t>
                      </a:r>
                      <a:r>
                        <a:rPr lang="fa-IR" sz="3200" dirty="0" smtClean="0">
                          <a:cs typeface="B Nazanin" panose="00000400000000000000" pitchFamily="2" charset="-78"/>
                        </a:rPr>
                        <a:t>.</a:t>
                      </a:r>
                      <a:r>
                        <a:rPr lang="fa-IR" sz="3200" dirty="0" smtClean="0">
                          <a:highlight>
                            <a:srgbClr val="FFFF00"/>
                          </a:highlight>
                          <a:cs typeface="B Nazanin" panose="00000400000000000000" pitchFamily="2" charset="-78"/>
                        </a:rPr>
                        <a:t> بخصوص شوک </a:t>
                      </a:r>
                      <a:r>
                        <a:rPr lang="fa-IR" sz="3200" dirty="0">
                          <a:highlight>
                            <a:srgbClr val="FFFF00"/>
                          </a:highlight>
                          <a:cs typeface="B Nazanin" panose="00000400000000000000" pitchFamily="2" charset="-78"/>
                        </a:rPr>
                        <a:t>سپتیک </a:t>
                      </a:r>
                      <a:r>
                        <a:rPr lang="fa-IR" sz="3200" dirty="0" smtClean="0">
                          <a:highlight>
                            <a:srgbClr val="FFFF00"/>
                          </a:highlight>
                          <a:cs typeface="B Nazanin" panose="00000400000000000000" pitchFamily="2" charset="-78"/>
                        </a:rPr>
                        <a:t>شدید</a:t>
                      </a:r>
                      <a:endParaRPr lang="en-US" sz="3200" dirty="0">
                        <a:highlight>
                          <a:srgbClr val="FFFF00"/>
                        </a:highlight>
                        <a:cs typeface="B Nazanin" panose="00000400000000000000" pitchFamily="2" charset="-78"/>
                      </a:endParaRPr>
                    </a:p>
                  </a:txBody>
                  <a:tcPr/>
                </a:tc>
                <a:tc>
                  <a:txBody>
                    <a:bodyPr/>
                    <a:lstStyle/>
                    <a:p>
                      <a:pPr algn="just" rtl="1"/>
                      <a:r>
                        <a:rPr lang="fa-IR" sz="3200" dirty="0">
                          <a:cs typeface="B Nazanin" panose="00000400000000000000" pitchFamily="2" charset="-78"/>
                        </a:rPr>
                        <a:t>در بیمارانی که دچار شوک سپتیک شده اند 10یا 20سی سی به </a:t>
                      </a:r>
                      <a:r>
                        <a:rPr lang="fa-IR" sz="3200" dirty="0" smtClean="0">
                          <a:cs typeface="B Nazanin" panose="00000400000000000000" pitchFamily="2" charset="-78"/>
                        </a:rPr>
                        <a:t>ازای </a:t>
                      </a:r>
                      <a:r>
                        <a:rPr lang="fa-IR" sz="3200" dirty="0">
                          <a:cs typeface="B Nazanin" panose="00000400000000000000" pitchFamily="2" charset="-78"/>
                        </a:rPr>
                        <a:t>هر کیلوگرم بلوس مایعات وریدی انجام </a:t>
                      </a:r>
                      <a:r>
                        <a:rPr lang="fa-IR" sz="3200" dirty="0" smtClean="0">
                          <a:cs typeface="B Nazanin" panose="00000400000000000000" pitchFamily="2" charset="-78"/>
                        </a:rPr>
                        <a:t>می شود</a:t>
                      </a:r>
                      <a:endParaRPr lang="en-US" sz="3200" dirty="0">
                        <a:cs typeface="B Nazanin" panose="00000400000000000000" pitchFamily="2" charset="-78"/>
                      </a:endParaRPr>
                    </a:p>
                  </a:txBody>
                  <a:tcPr/>
                </a:tc>
                <a:extLst>
                  <a:ext uri="{0D108BD9-81ED-4DB2-BD59-A6C34878D82A}">
                    <a16:rowId xmlns:a16="http://schemas.microsoft.com/office/drawing/2014/main" val="824238356"/>
                  </a:ext>
                </a:extLst>
              </a:tr>
            </a:tbl>
          </a:graphicData>
        </a:graphic>
      </p:graphicFrame>
      <p:graphicFrame>
        <p:nvGraphicFramePr>
          <p:cNvPr id="4" name="Table 3">
            <a:extLst>
              <a:ext uri="{FF2B5EF4-FFF2-40B4-BE49-F238E27FC236}">
                <a16:creationId xmlns:a16="http://schemas.microsoft.com/office/drawing/2014/main" id="{E9877070-7DED-7471-A580-B5FB1945E15F}"/>
              </a:ext>
            </a:extLst>
          </p:cNvPr>
          <p:cNvGraphicFramePr>
            <a:graphicFrameLocks noGrp="1"/>
          </p:cNvGraphicFramePr>
          <p:nvPr>
            <p:extLst>
              <p:ext uri="{D42A27DB-BD31-4B8C-83A1-F6EECF244321}">
                <p14:modId xmlns:p14="http://schemas.microsoft.com/office/powerpoint/2010/main" val="2782331960"/>
              </p:ext>
            </p:extLst>
          </p:nvPr>
        </p:nvGraphicFramePr>
        <p:xfrm>
          <a:off x="4330261" y="1426246"/>
          <a:ext cx="3657601" cy="651935"/>
        </p:xfrm>
        <a:graphic>
          <a:graphicData uri="http://schemas.openxmlformats.org/drawingml/2006/table">
            <a:tbl>
              <a:tblPr>
                <a:tableStyleId>{69C7853C-536D-4A76-A0AE-DD22124D55A5}</a:tableStyleId>
              </a:tblPr>
              <a:tblGrid>
                <a:gridCol w="3657601">
                  <a:extLst>
                    <a:ext uri="{9D8B030D-6E8A-4147-A177-3AD203B41FA5}">
                      <a16:colId xmlns:a16="http://schemas.microsoft.com/office/drawing/2014/main" val="2578183437"/>
                    </a:ext>
                  </a:extLst>
                </a:gridCol>
              </a:tblGrid>
              <a:tr h="651935">
                <a:tc>
                  <a:txBody>
                    <a:bodyPr/>
                    <a:lstStyle/>
                    <a:p>
                      <a:pPr algn="ctr" rtl="1"/>
                      <a:r>
                        <a:rPr lang="fa-IR" sz="3200" dirty="0" smtClean="0">
                          <a:cs typeface="B Nazanin" panose="00000400000000000000" pitchFamily="2" charset="-78"/>
                        </a:rPr>
                        <a:t>1-بلوس مایعات</a:t>
                      </a:r>
                      <a:endParaRPr lang="en-US" sz="3200" dirty="0">
                        <a:cs typeface="B Nazanin" panose="00000400000000000000" pitchFamily="2" charset="-78"/>
                      </a:endParaRPr>
                    </a:p>
                  </a:txBody>
                  <a:tcPr/>
                </a:tc>
                <a:extLst>
                  <a:ext uri="{0D108BD9-81ED-4DB2-BD59-A6C34878D82A}">
                    <a16:rowId xmlns:a16="http://schemas.microsoft.com/office/drawing/2014/main" val="1064738180"/>
                  </a:ext>
                </a:extLst>
              </a:tr>
            </a:tbl>
          </a:graphicData>
        </a:graphic>
      </p:graphicFrame>
    </p:spTree>
    <p:extLst>
      <p:ext uri="{BB962C8B-B14F-4D97-AF65-F5344CB8AC3E}">
        <p14:creationId xmlns:p14="http://schemas.microsoft.com/office/powerpoint/2010/main" val="3542231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B66598C-7F54-7F9C-997D-2C7E399A904E}"/>
              </a:ext>
            </a:extLst>
          </p:cNvPr>
          <p:cNvSpPr/>
          <p:nvPr/>
        </p:nvSpPr>
        <p:spPr>
          <a:xfrm>
            <a:off x="6611007" y="1355834"/>
            <a:ext cx="4679294" cy="69368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bg2">
                    <a:lumMod val="50000"/>
                  </a:schemeClr>
                </a:solidFill>
              </a:rPr>
              <a:t>2-استفاده </a:t>
            </a:r>
            <a:r>
              <a:rPr lang="fa-IR" sz="3600" dirty="0">
                <a:solidFill>
                  <a:schemeClr val="bg2">
                    <a:lumMod val="50000"/>
                  </a:schemeClr>
                </a:solidFill>
              </a:rPr>
              <a:t>از وازوپرسور</a:t>
            </a:r>
            <a:endParaRPr lang="en-US" sz="3600" dirty="0">
              <a:solidFill>
                <a:schemeClr val="bg2">
                  <a:lumMod val="50000"/>
                </a:schemeClr>
              </a:solidFill>
            </a:endParaRPr>
          </a:p>
        </p:txBody>
      </p:sp>
      <p:sp>
        <p:nvSpPr>
          <p:cNvPr id="4" name="Rectangle: Rounded Corners 3">
            <a:extLst>
              <a:ext uri="{FF2B5EF4-FFF2-40B4-BE49-F238E27FC236}">
                <a16:creationId xmlns:a16="http://schemas.microsoft.com/office/drawing/2014/main" id="{F36CEAA6-BBFF-70EA-2ABD-0DD970F7B583}"/>
              </a:ext>
            </a:extLst>
          </p:cNvPr>
          <p:cNvSpPr/>
          <p:nvPr/>
        </p:nvSpPr>
        <p:spPr>
          <a:xfrm>
            <a:off x="788276" y="1355834"/>
            <a:ext cx="4540469" cy="69368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bg2">
                    <a:lumMod val="50000"/>
                  </a:schemeClr>
                </a:solidFill>
                <a:effectLst/>
                <a:ea typeface="Calibri" panose="020F0502020204030204" pitchFamily="34" charset="0"/>
                <a:cs typeface="B Nazanin" panose="00000400000000000000" pitchFamily="2" charset="-78"/>
              </a:rPr>
              <a:t>3-استفاده </a:t>
            </a:r>
            <a:r>
              <a:rPr lang="fa-IR" sz="3600" dirty="0">
                <a:solidFill>
                  <a:schemeClr val="bg2">
                    <a:lumMod val="50000"/>
                  </a:schemeClr>
                </a:solidFill>
                <a:effectLst/>
                <a:ea typeface="Calibri" panose="020F0502020204030204" pitchFamily="34" charset="0"/>
                <a:cs typeface="B Nazanin" panose="00000400000000000000" pitchFamily="2" charset="-78"/>
              </a:rPr>
              <a:t>از کورتیکواستروئید</a:t>
            </a:r>
            <a:endParaRPr lang="en-US" sz="3600" dirty="0">
              <a:solidFill>
                <a:schemeClr val="bg2">
                  <a:lumMod val="50000"/>
                </a:schemeClr>
              </a:solidFill>
              <a:cs typeface="B Nazanin" panose="00000400000000000000" pitchFamily="2" charset="-78"/>
            </a:endParaRPr>
          </a:p>
        </p:txBody>
      </p:sp>
      <p:graphicFrame>
        <p:nvGraphicFramePr>
          <p:cNvPr id="5" name="Table 5">
            <a:extLst>
              <a:ext uri="{FF2B5EF4-FFF2-40B4-BE49-F238E27FC236}">
                <a16:creationId xmlns:a16="http://schemas.microsoft.com/office/drawing/2014/main" id="{A07B20B0-DFF9-DFF2-FEC9-633073465F29}"/>
              </a:ext>
            </a:extLst>
          </p:cNvPr>
          <p:cNvGraphicFramePr>
            <a:graphicFrameLocks noGrp="1"/>
          </p:cNvGraphicFramePr>
          <p:nvPr>
            <p:extLst>
              <p:ext uri="{D42A27DB-BD31-4B8C-83A1-F6EECF244321}">
                <p14:modId xmlns:p14="http://schemas.microsoft.com/office/powerpoint/2010/main" val="2845057344"/>
              </p:ext>
            </p:extLst>
          </p:nvPr>
        </p:nvGraphicFramePr>
        <p:xfrm>
          <a:off x="6264166" y="2197100"/>
          <a:ext cx="5229338" cy="3977640"/>
        </p:xfrm>
        <a:graphic>
          <a:graphicData uri="http://schemas.openxmlformats.org/drawingml/2006/table">
            <a:tbl>
              <a:tblPr firstRow="1" bandRow="1">
                <a:tableStyleId>{F5AB1C69-6EDB-4FF4-983F-18BD219EF322}</a:tableStyleId>
              </a:tblPr>
              <a:tblGrid>
                <a:gridCol w="5229338">
                  <a:extLst>
                    <a:ext uri="{9D8B030D-6E8A-4147-A177-3AD203B41FA5}">
                      <a16:colId xmlns:a16="http://schemas.microsoft.com/office/drawing/2014/main" val="673084113"/>
                    </a:ext>
                  </a:extLst>
                </a:gridCol>
              </a:tblGrid>
              <a:tr h="610900">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solidFill>
                      <a:schemeClr val="accent3">
                        <a:lumMod val="75000"/>
                      </a:schemeClr>
                    </a:solidFill>
                  </a:tcPr>
                </a:tc>
                <a:extLst>
                  <a:ext uri="{0D108BD9-81ED-4DB2-BD59-A6C34878D82A}">
                    <a16:rowId xmlns:a16="http://schemas.microsoft.com/office/drawing/2014/main" val="2789709760"/>
                  </a:ext>
                </a:extLst>
              </a:tr>
              <a:tr h="3366740">
                <a:tc>
                  <a:txBody>
                    <a:bodyPr/>
                    <a:lstStyle/>
                    <a:p>
                      <a:pPr algn="ctr" rtl="1"/>
                      <a:r>
                        <a:rPr lang="fa-IR" sz="3200" kern="1200" dirty="0">
                          <a:solidFill>
                            <a:schemeClr val="dk1"/>
                          </a:solidFill>
                          <a:effectLst/>
                          <a:latin typeface="+mn-lt"/>
                          <a:ea typeface="+mn-ea"/>
                          <a:cs typeface="B Nazanin" panose="00000400000000000000" pitchFamily="2" charset="-78"/>
                        </a:rPr>
                        <a:t>در شیرخواران و کودکانی که دچار شوک سپتیک هستند،استفاده از اپی نفرین و نور اپی نفرین هر </a:t>
                      </a:r>
                      <a:r>
                        <a:rPr lang="fa-IR" sz="3200" kern="1200" dirty="0">
                          <a:solidFill>
                            <a:schemeClr val="bg1"/>
                          </a:solidFill>
                          <a:effectLst/>
                          <a:latin typeface="+mn-lt"/>
                          <a:ea typeface="+mn-ea"/>
                          <a:cs typeface="B Nazanin" panose="00000400000000000000" pitchFamily="2" charset="-78"/>
                        </a:rPr>
                        <a:t>دو </a:t>
                      </a:r>
                      <a:r>
                        <a:rPr lang="fa-IR" sz="3200" kern="1200" dirty="0">
                          <a:solidFill>
                            <a:schemeClr val="bg1"/>
                          </a:solidFill>
                          <a:effectLst/>
                          <a:highlight>
                            <a:srgbClr val="FFFF00"/>
                          </a:highlight>
                          <a:latin typeface="+mn-lt"/>
                          <a:ea typeface="+mn-ea"/>
                          <a:cs typeface="B Nazanin" panose="00000400000000000000" pitchFamily="2" charset="-78"/>
                        </a:rPr>
                        <a:t>به عنوان </a:t>
                      </a:r>
                      <a:r>
                        <a:rPr lang="fa-IR" sz="3200" kern="1200" dirty="0">
                          <a:solidFill>
                            <a:schemeClr val="dk1"/>
                          </a:solidFill>
                          <a:effectLst/>
                          <a:latin typeface="+mn-lt"/>
                          <a:ea typeface="+mn-ea"/>
                          <a:cs typeface="B Nazanin" panose="00000400000000000000" pitchFamily="2" charset="-78"/>
                        </a:rPr>
                        <a:t>وازوپرسور توصیه می </a:t>
                      </a:r>
                      <a:r>
                        <a:rPr lang="fa-IR" sz="3200" kern="1200" dirty="0" smtClean="0">
                          <a:solidFill>
                            <a:schemeClr val="dk1"/>
                          </a:solidFill>
                          <a:effectLst/>
                          <a:latin typeface="+mn-lt"/>
                          <a:ea typeface="+mn-ea"/>
                          <a:cs typeface="B Nazanin" panose="00000400000000000000" pitchFamily="2" charset="-78"/>
                        </a:rPr>
                        <a:t>شود.</a:t>
                      </a:r>
                      <a:r>
                        <a:rPr lang="fa-IR" sz="3200" kern="1200" dirty="0" smtClean="0">
                          <a:solidFill>
                            <a:schemeClr val="dk1"/>
                          </a:solidFill>
                          <a:effectLst/>
                          <a:highlight>
                            <a:srgbClr val="FFFF00"/>
                          </a:highlight>
                          <a:latin typeface="+mn-lt"/>
                          <a:ea typeface="+mn-ea"/>
                          <a:cs typeface="B Nazanin" panose="00000400000000000000" pitchFamily="2" charset="-78"/>
                        </a:rPr>
                        <a:t>اگر </a:t>
                      </a:r>
                      <a:r>
                        <a:rPr lang="fa-IR" sz="3200" kern="1200" dirty="0">
                          <a:solidFill>
                            <a:schemeClr val="dk1"/>
                          </a:solidFill>
                          <a:effectLst/>
                          <a:highlight>
                            <a:srgbClr val="FFFF00"/>
                          </a:highlight>
                          <a:latin typeface="+mn-lt"/>
                          <a:ea typeface="+mn-ea"/>
                          <a:cs typeface="B Nazanin" panose="00000400000000000000" pitchFamily="2" charset="-78"/>
                        </a:rPr>
                        <a:t>در دسترس </a:t>
                      </a:r>
                      <a:r>
                        <a:rPr lang="fa-IR" sz="3200" kern="1200" dirty="0" smtClean="0">
                          <a:solidFill>
                            <a:schemeClr val="dk1"/>
                          </a:solidFill>
                          <a:effectLst/>
                          <a:highlight>
                            <a:srgbClr val="FFFF00"/>
                          </a:highlight>
                          <a:latin typeface="+mn-lt"/>
                          <a:ea typeface="+mn-ea"/>
                          <a:cs typeface="B Nazanin" panose="00000400000000000000" pitchFamily="2" charset="-78"/>
                        </a:rPr>
                        <a:t>نیستند، </a:t>
                      </a:r>
                      <a:r>
                        <a:rPr lang="fa-IR" sz="3200" kern="1200" dirty="0">
                          <a:solidFill>
                            <a:schemeClr val="dk1"/>
                          </a:solidFill>
                          <a:effectLst/>
                          <a:highlight>
                            <a:srgbClr val="FFFF00"/>
                          </a:highlight>
                          <a:latin typeface="+mn-lt"/>
                          <a:ea typeface="+mn-ea"/>
                          <a:cs typeface="B Nazanin" panose="00000400000000000000" pitchFamily="2" charset="-78"/>
                        </a:rPr>
                        <a:t>از دوپامین استفاده شود</a:t>
                      </a:r>
                      <a:r>
                        <a:rPr lang="fa-IR" sz="3200" kern="1200" dirty="0">
                          <a:solidFill>
                            <a:schemeClr val="dk1"/>
                          </a:solidFill>
                          <a:effectLst/>
                          <a:latin typeface="+mn-lt"/>
                          <a:ea typeface="+mn-ea"/>
                          <a:cs typeface="B Nazanin" panose="00000400000000000000" pitchFamily="2" charset="-78"/>
                        </a:rPr>
                        <a:t>.</a:t>
                      </a:r>
                      <a:endParaRPr lang="en-US" sz="3200" kern="1200" dirty="0">
                        <a:solidFill>
                          <a:schemeClr val="dk1"/>
                        </a:solidFill>
                        <a:effectLst/>
                        <a:latin typeface="+mn-lt"/>
                        <a:ea typeface="+mn-ea"/>
                        <a:cs typeface="B Nazanin" panose="00000400000000000000" pitchFamily="2" charset="-78"/>
                      </a:endParaRPr>
                    </a:p>
                    <a:p>
                      <a:endParaRPr lang="en-US" dirty="0"/>
                    </a:p>
                  </a:txBody>
                  <a:tcPr>
                    <a:solidFill>
                      <a:schemeClr val="tx1"/>
                    </a:solidFill>
                  </a:tcPr>
                </a:tc>
                <a:extLst>
                  <a:ext uri="{0D108BD9-81ED-4DB2-BD59-A6C34878D82A}">
                    <a16:rowId xmlns:a16="http://schemas.microsoft.com/office/drawing/2014/main" val="3605951036"/>
                  </a:ext>
                </a:extLst>
              </a:tr>
            </a:tbl>
          </a:graphicData>
        </a:graphic>
      </p:graphicFrame>
      <p:graphicFrame>
        <p:nvGraphicFramePr>
          <p:cNvPr id="6" name="Table 6">
            <a:extLst>
              <a:ext uri="{FF2B5EF4-FFF2-40B4-BE49-F238E27FC236}">
                <a16:creationId xmlns:a16="http://schemas.microsoft.com/office/drawing/2014/main" id="{B50B17A5-9717-0674-F6CA-C4A259B9D758}"/>
              </a:ext>
            </a:extLst>
          </p:cNvPr>
          <p:cNvGraphicFramePr>
            <a:graphicFrameLocks noGrp="1"/>
          </p:cNvGraphicFramePr>
          <p:nvPr>
            <p:extLst>
              <p:ext uri="{D42A27DB-BD31-4B8C-83A1-F6EECF244321}">
                <p14:modId xmlns:p14="http://schemas.microsoft.com/office/powerpoint/2010/main" val="1490123955"/>
              </p:ext>
            </p:extLst>
          </p:nvPr>
        </p:nvGraphicFramePr>
        <p:xfrm>
          <a:off x="501647" y="2192866"/>
          <a:ext cx="5283201" cy="3981874"/>
        </p:xfrm>
        <a:graphic>
          <a:graphicData uri="http://schemas.openxmlformats.org/drawingml/2006/table">
            <a:tbl>
              <a:tblPr firstRow="1" bandRow="1">
                <a:tableStyleId>{5C22544A-7EE6-4342-B048-85BDC9FD1C3A}</a:tableStyleId>
              </a:tblPr>
              <a:tblGrid>
                <a:gridCol w="5283201">
                  <a:extLst>
                    <a:ext uri="{9D8B030D-6E8A-4147-A177-3AD203B41FA5}">
                      <a16:colId xmlns:a16="http://schemas.microsoft.com/office/drawing/2014/main" val="1511024994"/>
                    </a:ext>
                  </a:extLst>
                </a:gridCol>
              </a:tblGrid>
              <a:tr h="741721">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solidFill>
                      <a:schemeClr val="accent3">
                        <a:lumMod val="75000"/>
                      </a:schemeClr>
                    </a:solidFill>
                  </a:tcPr>
                </a:tc>
                <a:extLst>
                  <a:ext uri="{0D108BD9-81ED-4DB2-BD59-A6C34878D82A}">
                    <a16:rowId xmlns:a16="http://schemas.microsoft.com/office/drawing/2014/main" val="2127015032"/>
                  </a:ext>
                </a:extLst>
              </a:tr>
              <a:tr h="3240153">
                <a:tc>
                  <a:txBody>
                    <a:bodyPr/>
                    <a:lstStyle/>
                    <a:p>
                      <a:pPr algn="ctr"/>
                      <a:r>
                        <a:rPr lang="fa-IR" sz="3200" kern="1200" dirty="0">
                          <a:solidFill>
                            <a:schemeClr val="dk1"/>
                          </a:solidFill>
                          <a:effectLst/>
                          <a:latin typeface="+mn-lt"/>
                          <a:ea typeface="+mn-ea"/>
                          <a:cs typeface="B Nazanin" panose="00000400000000000000" pitchFamily="2" charset="-78"/>
                        </a:rPr>
                        <a:t>در شیرخواران و کودکان مبتلا به شوک سپتیک(عفونی)که به بلوس مایعات و تزریق وازوپرسور جواب نداده اند</a:t>
                      </a:r>
                      <a:r>
                        <a:rPr lang="fa-IR" sz="3200" kern="1200" dirty="0" smtClean="0">
                          <a:solidFill>
                            <a:schemeClr val="dk1"/>
                          </a:solidFill>
                          <a:effectLst/>
                          <a:latin typeface="+mn-lt"/>
                          <a:ea typeface="+mn-ea"/>
                          <a:cs typeface="B Nazanin" panose="00000400000000000000" pitchFamily="2" charset="-78"/>
                        </a:rPr>
                        <a:t>، تزریق </a:t>
                      </a:r>
                      <a:r>
                        <a:rPr lang="fa-IR" sz="3200" kern="1200" dirty="0">
                          <a:solidFill>
                            <a:schemeClr val="dk1"/>
                          </a:solidFill>
                          <a:effectLst/>
                          <a:latin typeface="+mn-lt"/>
                          <a:ea typeface="+mn-ea"/>
                          <a:cs typeface="B Nazanin" panose="00000400000000000000" pitchFamily="2" charset="-78"/>
                        </a:rPr>
                        <a:t>کورتیکو استروئید توصیه می شود.</a:t>
                      </a:r>
                      <a:endParaRPr lang="en-US" sz="3200" dirty="0">
                        <a:cs typeface="B Nazanin" panose="00000400000000000000" pitchFamily="2" charset="-78"/>
                      </a:endParaRPr>
                    </a:p>
                  </a:txBody>
                  <a:tcPr/>
                </a:tc>
                <a:extLst>
                  <a:ext uri="{0D108BD9-81ED-4DB2-BD59-A6C34878D82A}">
                    <a16:rowId xmlns:a16="http://schemas.microsoft.com/office/drawing/2014/main" val="3370955159"/>
                  </a:ext>
                </a:extLst>
              </a:tr>
            </a:tbl>
          </a:graphicData>
        </a:graphic>
      </p:graphicFrame>
      <p:sp>
        <p:nvSpPr>
          <p:cNvPr id="7" name="Rectangle: Rounded Corners 1">
            <a:extLst>
              <a:ext uri="{FF2B5EF4-FFF2-40B4-BE49-F238E27FC236}">
                <a16:creationId xmlns:a16="http://schemas.microsoft.com/office/drawing/2014/main" id="{C8611A39-1507-36BC-8E6A-07100DE512D2}"/>
              </a:ext>
            </a:extLst>
          </p:cNvPr>
          <p:cNvSpPr/>
          <p:nvPr/>
        </p:nvSpPr>
        <p:spPr>
          <a:xfrm>
            <a:off x="966951" y="432834"/>
            <a:ext cx="10415751" cy="775855"/>
          </a:xfrm>
          <a:prstGeom prst="roundRect">
            <a:avLst/>
          </a:prstGeom>
          <a:solidFill>
            <a:srgbClr val="FFFF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chemeClr val="bg2">
                    <a:lumMod val="50000"/>
                  </a:schemeClr>
                </a:solidFill>
                <a:cs typeface="B Nazanin" panose="00000400000000000000" pitchFamily="2" charset="-78"/>
              </a:rPr>
              <a:t>شوک عفونی</a:t>
            </a:r>
            <a:endParaRPr lang="en-US" sz="3600" dirty="0">
              <a:solidFill>
                <a:schemeClr val="bg2">
                  <a:lumMod val="50000"/>
                </a:schemeClr>
              </a:solidFill>
              <a:cs typeface="B Nazanin" panose="00000400000000000000" pitchFamily="2" charset="-78"/>
            </a:endParaRPr>
          </a:p>
        </p:txBody>
      </p:sp>
    </p:spTree>
    <p:extLst>
      <p:ext uri="{BB962C8B-B14F-4D97-AF65-F5344CB8AC3E}">
        <p14:creationId xmlns:p14="http://schemas.microsoft.com/office/powerpoint/2010/main" val="1795407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DF947B-F669-0447-D2BA-7B3FC87302BE}"/>
              </a:ext>
            </a:extLst>
          </p:cNvPr>
          <p:cNvSpPr/>
          <p:nvPr/>
        </p:nvSpPr>
        <p:spPr>
          <a:xfrm>
            <a:off x="1073150" y="1460500"/>
            <a:ext cx="10045700" cy="4445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rtl="1">
              <a:lnSpc>
                <a:spcPct val="107000"/>
              </a:lnSpc>
              <a:spcBef>
                <a:spcPts val="0"/>
              </a:spcBef>
              <a:spcAft>
                <a:spcPts val="800"/>
              </a:spcAft>
            </a:pPr>
            <a:r>
              <a:rPr lang="fa-IR" sz="3200" dirty="0">
                <a:solidFill>
                  <a:schemeClr val="bg2">
                    <a:lumMod val="50000"/>
                  </a:schemeClr>
                </a:solidFill>
                <a:effectLst/>
                <a:latin typeface="Calibri" panose="020F0502020204030204" pitchFamily="34" charset="0"/>
                <a:ea typeface="Calibri" panose="020F0502020204030204" pitchFamily="34" charset="0"/>
                <a:cs typeface="B Nazanin" panose="00000400000000000000" pitchFamily="2" charset="-78"/>
              </a:rPr>
              <a:t>اگرچه بلوس مایعات به عنوان شروع درمان در شوک عفونی و هایپوولمیک در شیرخواران و کودکان ،استفاده می شود.ولی از طرفی دیگر افزایش حجم مایعات </a:t>
            </a:r>
            <a:r>
              <a:rPr lang="en-US" sz="3200" dirty="0">
                <a:solidFill>
                  <a:schemeClr val="bg2">
                    <a:lumMod val="50000"/>
                  </a:schemeClr>
                </a:solidFill>
                <a:effectLst/>
                <a:latin typeface="Arial" panose="020B0604020202020204" pitchFamily="34" charset="0"/>
                <a:ea typeface="Calibri" panose="020F0502020204030204" pitchFamily="34" charset="0"/>
                <a:cs typeface="B Nazanin" panose="00000400000000000000" pitchFamily="2" charset="-78"/>
              </a:rPr>
              <a:t>overload</a:t>
            </a:r>
            <a:r>
              <a:rPr lang="fa-IR" sz="3200" dirty="0">
                <a:solidFill>
                  <a:schemeClr val="bg2">
                    <a:lumMod val="50000"/>
                  </a:schemeClr>
                </a:solidFill>
                <a:effectLst/>
                <a:latin typeface="Calibri" panose="020F0502020204030204" pitchFamily="34" charset="0"/>
                <a:ea typeface="Calibri" panose="020F0502020204030204" pitchFamily="34" charset="0"/>
                <a:cs typeface="B Nazanin" panose="00000400000000000000" pitchFamily="2" charset="-78"/>
              </a:rPr>
              <a:t> نیز باعث نیاز به تهویه کمکی در بیمار می شود.برخی مطالعات کارآزمایی بالینی نشان داده اند که استفاده از اپی نفرین به عنوان شروع درمان شوک عفونی در کودکان ،ارجح تر از نوراپی نفرین و دوپامین است.استفاده از کورتیکو استروئید </a:t>
            </a:r>
            <a:r>
              <a:rPr lang="fa-IR" sz="3200" dirty="0" smtClean="0">
                <a:solidFill>
                  <a:schemeClr val="bg2">
                    <a:lumMod val="50000"/>
                  </a:schemeClr>
                </a:solidFill>
                <a:effectLst/>
                <a:latin typeface="Calibri" panose="020F0502020204030204" pitchFamily="34" charset="0"/>
                <a:ea typeface="Calibri" panose="020F0502020204030204" pitchFamily="34" charset="0"/>
                <a:cs typeface="B Nazanin" panose="00000400000000000000" pitchFamily="2" charset="-78"/>
              </a:rPr>
              <a:t>نیز موثربوده </a:t>
            </a:r>
            <a:r>
              <a:rPr lang="fa-IR" sz="3200" dirty="0">
                <a:solidFill>
                  <a:schemeClr val="bg2">
                    <a:lumMod val="50000"/>
                  </a:schemeClr>
                </a:solidFill>
                <a:effectLst/>
                <a:latin typeface="Calibri" panose="020F0502020204030204" pitchFamily="34" charset="0"/>
                <a:ea typeface="Calibri" panose="020F0502020204030204" pitchFamily="34" charset="0"/>
                <a:cs typeface="B Nazanin" panose="00000400000000000000" pitchFamily="2" charset="-78"/>
              </a:rPr>
              <a:t>است.</a:t>
            </a:r>
            <a:endParaRPr lang="en-US" sz="3200" dirty="0">
              <a:solidFill>
                <a:schemeClr val="bg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Rectangle: Rounded Corners 1">
            <a:extLst>
              <a:ext uri="{FF2B5EF4-FFF2-40B4-BE49-F238E27FC236}">
                <a16:creationId xmlns:a16="http://schemas.microsoft.com/office/drawing/2014/main" id="{C8611A39-1507-36BC-8E6A-07100DE512D2}"/>
              </a:ext>
            </a:extLst>
          </p:cNvPr>
          <p:cNvSpPr/>
          <p:nvPr/>
        </p:nvSpPr>
        <p:spPr>
          <a:xfrm>
            <a:off x="1073150" y="432834"/>
            <a:ext cx="10120368" cy="775855"/>
          </a:xfrm>
          <a:prstGeom prst="roundRect">
            <a:avLst/>
          </a:prstGeom>
          <a:solidFill>
            <a:srgbClr val="FFFF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solidFill>
                  <a:schemeClr val="bg2">
                    <a:lumMod val="50000"/>
                  </a:schemeClr>
                </a:solidFill>
                <a:cs typeface="B Nazanin" panose="00000400000000000000" pitchFamily="2" charset="-78"/>
              </a:rPr>
              <a:t>علت درمانهای شوک عفونی</a:t>
            </a:r>
            <a:r>
              <a:rPr lang="en-US" sz="3600" dirty="0" smtClean="0">
                <a:solidFill>
                  <a:schemeClr val="bg2">
                    <a:lumMod val="50000"/>
                  </a:schemeClr>
                </a:solidFill>
                <a:cs typeface="B Nazanin" panose="00000400000000000000" pitchFamily="2" charset="-78"/>
              </a:rPr>
              <a:t> </a:t>
            </a:r>
            <a:r>
              <a:rPr lang="fa-IR" sz="3600" dirty="0" smtClean="0">
                <a:solidFill>
                  <a:schemeClr val="bg2">
                    <a:lumMod val="50000"/>
                  </a:schemeClr>
                </a:solidFill>
                <a:cs typeface="B Nazanin" panose="00000400000000000000" pitchFamily="2" charset="-78"/>
              </a:rPr>
              <a:t>طبق گایدلاین 2020</a:t>
            </a:r>
            <a:endParaRPr lang="en-US" sz="3600" dirty="0">
              <a:solidFill>
                <a:schemeClr val="bg2">
                  <a:lumMod val="50000"/>
                </a:schemeClr>
              </a:solidFill>
              <a:cs typeface="B Nazanin" panose="00000400000000000000" pitchFamily="2" charset="-78"/>
            </a:endParaRPr>
          </a:p>
        </p:txBody>
      </p:sp>
    </p:spTree>
    <p:extLst>
      <p:ext uri="{BB962C8B-B14F-4D97-AF65-F5344CB8AC3E}">
        <p14:creationId xmlns:p14="http://schemas.microsoft.com/office/powerpoint/2010/main" val="3696574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13F3FAB-1F4F-9D17-300C-2A356F1420DC}"/>
              </a:ext>
            </a:extLst>
          </p:cNvPr>
          <p:cNvGraphicFramePr>
            <a:graphicFrameLocks noGrp="1"/>
          </p:cNvGraphicFramePr>
          <p:nvPr>
            <p:extLst>
              <p:ext uri="{D42A27DB-BD31-4B8C-83A1-F6EECF244321}">
                <p14:modId xmlns:p14="http://schemas.microsoft.com/office/powerpoint/2010/main" val="2952269685"/>
              </p:ext>
            </p:extLst>
          </p:nvPr>
        </p:nvGraphicFramePr>
        <p:xfrm>
          <a:off x="571500" y="518160"/>
          <a:ext cx="10642600" cy="5821680"/>
        </p:xfrm>
        <a:graphic>
          <a:graphicData uri="http://schemas.openxmlformats.org/drawingml/2006/table">
            <a:tbl>
              <a:tblPr firstRow="1" bandRow="1">
                <a:tableStyleId>{F5AB1C69-6EDB-4FF4-983F-18BD219EF322}</a:tableStyleId>
              </a:tblPr>
              <a:tblGrid>
                <a:gridCol w="10642600">
                  <a:extLst>
                    <a:ext uri="{9D8B030D-6E8A-4147-A177-3AD203B41FA5}">
                      <a16:colId xmlns:a16="http://schemas.microsoft.com/office/drawing/2014/main" val="2157058567"/>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3200" b="1" kern="1200" dirty="0">
                          <a:solidFill>
                            <a:schemeClr val="bg1"/>
                          </a:solidFill>
                          <a:effectLst/>
                          <a:cs typeface="B Nazanin" panose="00000400000000000000" pitchFamily="2" charset="-78"/>
                        </a:rPr>
                        <a:t>شوک هموراژیک</a:t>
                      </a:r>
                      <a:endParaRPr lang="en-US" sz="3200" b="1" kern="1200" dirty="0">
                        <a:solidFill>
                          <a:schemeClr val="bg1"/>
                        </a:solidFill>
                        <a:effectLst/>
                        <a:cs typeface="B Nazanin" panose="00000400000000000000" pitchFamily="2" charset="-78"/>
                      </a:endParaRPr>
                    </a:p>
                    <a:p>
                      <a:pPr algn="ctr"/>
                      <a:endParaRPr lang="en-US" sz="3200" dirty="0">
                        <a:cs typeface="B Nazanin" panose="00000400000000000000" pitchFamily="2" charset="-78"/>
                      </a:endParaRPr>
                    </a:p>
                  </a:txBody>
                  <a:tcPr>
                    <a:solidFill>
                      <a:srgbClr val="FFFF00"/>
                    </a:solidFill>
                  </a:tcPr>
                </a:tc>
                <a:extLst>
                  <a:ext uri="{0D108BD9-81ED-4DB2-BD59-A6C34878D82A}">
                    <a16:rowId xmlns:a16="http://schemas.microsoft.com/office/drawing/2014/main" val="1101122757"/>
                  </a:ext>
                </a:extLst>
              </a:tr>
              <a:tr h="558720">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tc>
                <a:extLst>
                  <a:ext uri="{0D108BD9-81ED-4DB2-BD59-A6C34878D82A}">
                    <a16:rowId xmlns:a16="http://schemas.microsoft.com/office/drawing/2014/main" val="1821886092"/>
                  </a:ext>
                </a:extLst>
              </a:tr>
              <a:tr h="964365">
                <a:tc>
                  <a:txBody>
                    <a:bodyPr/>
                    <a:lstStyle/>
                    <a:p>
                      <a:pPr algn="ctr"/>
                      <a:r>
                        <a:rPr lang="fa-IR" sz="3200" kern="1200" dirty="0">
                          <a:solidFill>
                            <a:schemeClr val="dk1"/>
                          </a:solidFill>
                          <a:effectLst/>
                          <a:cs typeface="B Nazanin" panose="00000400000000000000" pitchFamily="2" charset="-78"/>
                        </a:rPr>
                        <a:t>در شیرخواران و کودکانی که دچار شوک هموراژیک همراه با کاهش فشارخون به دنبال تروما هستند ،انفوزیون خون بجای مایعات کریستالوئیدی ،توصیه </a:t>
                      </a:r>
                      <a:r>
                        <a:rPr lang="fa-IR" sz="3200" b="1" u="sng" kern="1200" dirty="0">
                          <a:solidFill>
                            <a:schemeClr val="dk1"/>
                          </a:solidFill>
                          <a:effectLst/>
                          <a:cs typeface="B Nazanin" panose="00000400000000000000" pitchFamily="2" charset="-78"/>
                        </a:rPr>
                        <a:t>می شود</a:t>
                      </a:r>
                      <a:endParaRPr lang="en-US" sz="3200" b="1" u="sng" dirty="0">
                        <a:cs typeface="B Nazanin" panose="00000400000000000000" pitchFamily="2" charset="-78"/>
                      </a:endParaRPr>
                    </a:p>
                  </a:txBody>
                  <a:tcPr/>
                </a:tc>
                <a:extLst>
                  <a:ext uri="{0D108BD9-81ED-4DB2-BD59-A6C34878D82A}">
                    <a16:rowId xmlns:a16="http://schemas.microsoft.com/office/drawing/2014/main" val="401505642"/>
                  </a:ext>
                </a:extLst>
              </a:tr>
              <a:tr h="558720">
                <a:tc>
                  <a:txBody>
                    <a:bodyPr/>
                    <a:lstStyle/>
                    <a:p>
                      <a:pPr algn="ctr"/>
                      <a:r>
                        <a:rPr lang="fa-IR" sz="3200" dirty="0">
                          <a:solidFill>
                            <a:srgbClr val="FF0000"/>
                          </a:solidFill>
                          <a:cs typeface="B Nazanin" panose="00000400000000000000" pitchFamily="2" charset="-78"/>
                        </a:rPr>
                        <a:t>علت</a:t>
                      </a:r>
                      <a:endParaRPr lang="en-US" sz="3200" dirty="0">
                        <a:solidFill>
                          <a:srgbClr val="FF0000"/>
                        </a:solidFill>
                        <a:cs typeface="B Nazanin" panose="00000400000000000000" pitchFamily="2" charset="-78"/>
                      </a:endParaRPr>
                    </a:p>
                  </a:txBody>
                  <a:tcPr/>
                </a:tc>
                <a:extLst>
                  <a:ext uri="{0D108BD9-81ED-4DB2-BD59-A6C34878D82A}">
                    <a16:rowId xmlns:a16="http://schemas.microsoft.com/office/drawing/2014/main" val="3636795848"/>
                  </a:ext>
                </a:extLst>
              </a:tr>
              <a:tr h="1377665">
                <a:tc>
                  <a:txBody>
                    <a:bodyPr/>
                    <a:lstStyle/>
                    <a:p>
                      <a:pPr algn="ctr" rtl="1"/>
                      <a:r>
                        <a:rPr lang="fa-IR" sz="3200" kern="1200" dirty="0">
                          <a:solidFill>
                            <a:schemeClr val="dk1"/>
                          </a:solidFill>
                          <a:effectLst/>
                          <a:cs typeface="B Nazanin" panose="00000400000000000000" pitchFamily="2" charset="-78"/>
                        </a:rPr>
                        <a:t>در گایدلاینهای قبلی ،دوره درمان شوک هموراژیک با سایر شوک ها هیچ تفاوتی قایل نشده </a:t>
                      </a:r>
                      <a:r>
                        <a:rPr lang="fa-IR" sz="3200" kern="1200" dirty="0" smtClean="0">
                          <a:solidFill>
                            <a:schemeClr val="dk1"/>
                          </a:solidFill>
                          <a:effectLst/>
                          <a:cs typeface="B Nazanin" panose="00000400000000000000" pitchFamily="2" charset="-78"/>
                        </a:rPr>
                        <a:t>اند </a:t>
                      </a:r>
                      <a:r>
                        <a:rPr lang="fa-IR" sz="3200" kern="1200" dirty="0">
                          <a:solidFill>
                            <a:schemeClr val="dk1"/>
                          </a:solidFill>
                          <a:effectLst/>
                          <a:cs typeface="B Nazanin" panose="00000400000000000000" pitchFamily="2" charset="-78"/>
                        </a:rPr>
                        <a:t>.</a:t>
                      </a:r>
                      <a:endParaRPr lang="en-US" sz="3200" kern="1200" dirty="0">
                        <a:solidFill>
                          <a:schemeClr val="dk1"/>
                        </a:solidFill>
                        <a:effectLst/>
                        <a:cs typeface="B Nazanin" panose="00000400000000000000" pitchFamily="2" charset="-78"/>
                      </a:endParaRPr>
                    </a:p>
                    <a:p>
                      <a:pPr algn="ctr" rtl="1"/>
                      <a:r>
                        <a:rPr lang="fa-IR" sz="3200" kern="1200" dirty="0">
                          <a:solidFill>
                            <a:schemeClr val="dk1"/>
                          </a:solidFill>
                          <a:effectLst/>
                          <a:cs typeface="B Nazanin" panose="00000400000000000000" pitchFamily="2" charset="-78"/>
                        </a:rPr>
                        <a:t>مطالعات اخیر نشان داده اند که استفاده متعادل از </a:t>
                      </a:r>
                      <a:r>
                        <a:rPr lang="en-US" sz="3200" kern="1200" dirty="0" smtClean="0">
                          <a:solidFill>
                            <a:schemeClr val="dk1"/>
                          </a:solidFill>
                          <a:effectLst/>
                          <a:cs typeface="B Nazanin" panose="00000400000000000000" pitchFamily="2" charset="-78"/>
                        </a:rPr>
                        <a:t>PC</a:t>
                      </a:r>
                      <a:r>
                        <a:rPr lang="fa-IR" sz="3200" kern="1200" dirty="0" smtClean="0">
                          <a:solidFill>
                            <a:schemeClr val="dk1"/>
                          </a:solidFill>
                          <a:effectLst/>
                          <a:cs typeface="B Nazanin" panose="00000400000000000000" pitchFamily="2" charset="-78"/>
                        </a:rPr>
                        <a:t> </a:t>
                      </a:r>
                      <a:r>
                        <a:rPr lang="fa-IR" sz="3200" kern="1200" dirty="0">
                          <a:solidFill>
                            <a:schemeClr val="dk1"/>
                          </a:solidFill>
                          <a:effectLst/>
                          <a:cs typeface="B Nazanin" panose="00000400000000000000" pitchFamily="2" charset="-78"/>
                        </a:rPr>
                        <a:t>،</a:t>
                      </a:r>
                      <a:r>
                        <a:rPr lang="en-US" sz="3200" kern="1200" dirty="0">
                          <a:solidFill>
                            <a:schemeClr val="dk1"/>
                          </a:solidFill>
                          <a:effectLst/>
                          <a:cs typeface="B Nazanin" panose="00000400000000000000" pitchFamily="2" charset="-78"/>
                        </a:rPr>
                        <a:t>FFP</a:t>
                      </a:r>
                      <a:r>
                        <a:rPr lang="fa-IR" sz="3200" kern="1200" dirty="0">
                          <a:solidFill>
                            <a:schemeClr val="dk1"/>
                          </a:solidFill>
                          <a:effectLst/>
                          <a:cs typeface="B Nazanin" panose="00000400000000000000" pitchFamily="2" charset="-78"/>
                        </a:rPr>
                        <a:t> و پلاکت در شوک هموراژیک مفید است.</a:t>
                      </a:r>
                      <a:endParaRPr lang="en-US" sz="3200" kern="1200" dirty="0">
                        <a:solidFill>
                          <a:schemeClr val="dk1"/>
                        </a:solidFill>
                        <a:effectLst/>
                        <a:cs typeface="B Nazanin" panose="00000400000000000000" pitchFamily="2" charset="-78"/>
                      </a:endParaRPr>
                    </a:p>
                    <a:p>
                      <a:pPr algn="ctr"/>
                      <a:endParaRPr lang="en-US" sz="3200" dirty="0">
                        <a:cs typeface="B Nazanin" panose="00000400000000000000" pitchFamily="2" charset="-78"/>
                      </a:endParaRPr>
                    </a:p>
                  </a:txBody>
                  <a:tcPr/>
                </a:tc>
                <a:extLst>
                  <a:ext uri="{0D108BD9-81ED-4DB2-BD59-A6C34878D82A}">
                    <a16:rowId xmlns:a16="http://schemas.microsoft.com/office/drawing/2014/main" val="3486869230"/>
                  </a:ext>
                </a:extLst>
              </a:tr>
            </a:tbl>
          </a:graphicData>
        </a:graphic>
      </p:graphicFrame>
    </p:spTree>
    <p:extLst>
      <p:ext uri="{BB962C8B-B14F-4D97-AF65-F5344CB8AC3E}">
        <p14:creationId xmlns:p14="http://schemas.microsoft.com/office/powerpoint/2010/main" val="2678273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C52FFA-12FA-D9E5-CED4-57EB8F4685B5}"/>
              </a:ext>
            </a:extLst>
          </p:cNvPr>
          <p:cNvGraphicFramePr>
            <a:graphicFrameLocks noGrp="1"/>
          </p:cNvGraphicFramePr>
          <p:nvPr>
            <p:extLst>
              <p:ext uri="{D42A27DB-BD31-4B8C-83A1-F6EECF244321}">
                <p14:modId xmlns:p14="http://schemas.microsoft.com/office/powerpoint/2010/main" val="1020118937"/>
              </p:ext>
            </p:extLst>
          </p:nvPr>
        </p:nvGraphicFramePr>
        <p:xfrm>
          <a:off x="419100" y="1508562"/>
          <a:ext cx="11150600" cy="5059680"/>
        </p:xfrm>
        <a:graphic>
          <a:graphicData uri="http://schemas.openxmlformats.org/drawingml/2006/table">
            <a:tbl>
              <a:tblPr firstRow="1" bandRow="1">
                <a:tableStyleId>{F5AB1C69-6EDB-4FF4-983F-18BD219EF322}</a:tableStyleId>
              </a:tblPr>
              <a:tblGrid>
                <a:gridCol w="5575300">
                  <a:extLst>
                    <a:ext uri="{9D8B030D-6E8A-4147-A177-3AD203B41FA5}">
                      <a16:colId xmlns:a16="http://schemas.microsoft.com/office/drawing/2014/main" val="4156914592"/>
                    </a:ext>
                  </a:extLst>
                </a:gridCol>
                <a:gridCol w="5575300">
                  <a:extLst>
                    <a:ext uri="{9D8B030D-6E8A-4147-A177-3AD203B41FA5}">
                      <a16:colId xmlns:a16="http://schemas.microsoft.com/office/drawing/2014/main" val="1887522367"/>
                    </a:ext>
                  </a:extLst>
                </a:gridCol>
              </a:tblGrid>
              <a:tr h="563750">
                <a:tc>
                  <a:txBody>
                    <a:bodyPr/>
                    <a:lstStyle/>
                    <a:p>
                      <a:pPr algn="ctr"/>
                      <a:r>
                        <a:rPr lang="fa-IR" sz="3200" dirty="0">
                          <a:cs typeface="B Nazanin" panose="00000400000000000000" pitchFamily="2" charset="-78"/>
                        </a:rPr>
                        <a:t>2015</a:t>
                      </a:r>
                      <a:endParaRPr lang="en-US" sz="3200" dirty="0">
                        <a:cs typeface="B Nazanin" panose="00000400000000000000" pitchFamily="2" charset="-78"/>
                      </a:endParaRPr>
                    </a:p>
                  </a:txBody>
                  <a:tcPr/>
                </a:tc>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tc>
                <a:extLst>
                  <a:ext uri="{0D108BD9-81ED-4DB2-BD59-A6C34878D82A}">
                    <a16:rowId xmlns:a16="http://schemas.microsoft.com/office/drawing/2014/main" val="4122768755"/>
                  </a:ext>
                </a:extLst>
              </a:tr>
              <a:tr h="4402018">
                <a:tc>
                  <a:txBody>
                    <a:bodyPr/>
                    <a:lstStyle/>
                    <a:p>
                      <a:pPr marL="0" indent="0" algn="just" rtl="1">
                        <a:lnSpc>
                          <a:spcPct val="100000"/>
                        </a:lnSpc>
                        <a:buFont typeface="Arial" panose="020B0604020202020204" pitchFamily="34" charset="0"/>
                        <a:buNone/>
                      </a:pPr>
                      <a:r>
                        <a:rPr lang="fa-IR" sz="2400" b="1" kern="1200" dirty="0">
                          <a:solidFill>
                            <a:schemeClr val="dk1"/>
                          </a:solidFill>
                          <a:effectLst/>
                          <a:latin typeface="+mn-lt"/>
                          <a:ea typeface="+mn-ea"/>
                          <a:cs typeface="B Nazanin" panose="00000400000000000000" pitchFamily="2" charset="-78"/>
                        </a:rPr>
                        <a:t>برای تمام بیمارانی که دچار مسمومیت با اپیوم شده اند در شرایط تهدید کننده حیات قرار دارند،تزریق عضلانی یا داخل بینی نالوکسان </a:t>
                      </a:r>
                      <a:r>
                        <a:rPr lang="fa-IR" sz="2400" b="1" kern="1200" dirty="0">
                          <a:solidFill>
                            <a:schemeClr val="dk1"/>
                          </a:solidFill>
                          <a:effectLst/>
                          <a:highlight>
                            <a:srgbClr val="FFFF00"/>
                          </a:highlight>
                          <a:latin typeface="+mn-lt"/>
                          <a:ea typeface="+mn-ea"/>
                          <a:cs typeface="B Nazanin" panose="00000400000000000000" pitchFamily="2" charset="-78"/>
                        </a:rPr>
                        <a:t>بعنوان</a:t>
                      </a:r>
                      <a:r>
                        <a:rPr lang="fa-IR" sz="2400" b="1" kern="1200" dirty="0">
                          <a:solidFill>
                            <a:schemeClr val="dk1"/>
                          </a:solidFill>
                          <a:effectLst/>
                          <a:latin typeface="+mn-lt"/>
                          <a:ea typeface="+mn-ea"/>
                          <a:cs typeface="B Nazanin" panose="00000400000000000000" pitchFamily="2" charset="-78"/>
                        </a:rPr>
                        <a:t> درمان استاندارد اولیه و کمکی در احیای پایه برای افراد غیرحرفه ای </a:t>
                      </a:r>
                      <a:r>
                        <a:rPr lang="fa-IR" sz="2400" b="1" kern="1200" dirty="0" smtClean="0">
                          <a:solidFill>
                            <a:schemeClr val="dk1"/>
                          </a:solidFill>
                          <a:effectLst/>
                          <a:latin typeface="+mn-lt"/>
                          <a:ea typeface="+mn-ea"/>
                          <a:cs typeface="B Nazanin" panose="00000400000000000000" pitchFamily="2" charset="-78"/>
                        </a:rPr>
                        <a:t>است.</a:t>
                      </a:r>
                      <a:endParaRPr lang="fa-IR" sz="2400" b="1" kern="1200" dirty="0">
                        <a:solidFill>
                          <a:schemeClr val="dk1"/>
                        </a:solidFill>
                        <a:effectLst/>
                        <a:latin typeface="+mn-lt"/>
                        <a:ea typeface="+mn-ea"/>
                        <a:cs typeface="B Nazanin" panose="00000400000000000000" pitchFamily="2" charset="-78"/>
                      </a:endParaRPr>
                    </a:p>
                    <a:p>
                      <a:pPr marL="0" marR="0" lvl="0" indent="0" algn="just" defTabSz="914400" rtl="1" eaLnBrk="1" fontAlgn="auto" latinLnBrk="0" hangingPunct="1">
                        <a:lnSpc>
                          <a:spcPct val="150000"/>
                        </a:lnSpc>
                        <a:spcBef>
                          <a:spcPts val="0"/>
                        </a:spcBef>
                        <a:spcAft>
                          <a:spcPts val="0"/>
                        </a:spcAft>
                        <a:buClrTx/>
                        <a:buSzTx/>
                        <a:buFont typeface="Arial" panose="020B0604020202020204" pitchFamily="34" charset="0"/>
                        <a:buNone/>
                        <a:tabLst/>
                        <a:defRPr/>
                      </a:pPr>
                      <a:r>
                        <a:rPr lang="fa-IR" sz="2400" b="1" kern="1200" dirty="0">
                          <a:solidFill>
                            <a:schemeClr val="dk1"/>
                          </a:solidFill>
                          <a:effectLst/>
                          <a:latin typeface="+mn-lt"/>
                          <a:ea typeface="+mn-ea"/>
                          <a:cs typeface="+mn-cs"/>
                        </a:rPr>
                        <a:t>احیای قلبی ریوی پیشرفته و حمایت تنفسی در کنار تزریق نالوکسان در بیماران دچار مسمومیت با اپیوم و ایست قلبی ریوی ،تا زمان برگشت تنفس ارادی بیمار باید ادامه یابد.</a:t>
                      </a:r>
                      <a:endParaRPr lang="en-US" sz="2400" b="1" kern="1200" dirty="0">
                        <a:solidFill>
                          <a:schemeClr val="dk1"/>
                        </a:solidFill>
                        <a:effectLst/>
                        <a:latin typeface="+mn-lt"/>
                        <a:ea typeface="+mn-ea"/>
                        <a:cs typeface="+mn-cs"/>
                      </a:endParaRPr>
                    </a:p>
                    <a:p>
                      <a:pPr algn="ctr"/>
                      <a:r>
                        <a:rPr lang="fa-IR" sz="2400" kern="1200" dirty="0">
                          <a:solidFill>
                            <a:schemeClr val="dk1"/>
                          </a:solidFill>
                          <a:effectLst/>
                          <a:latin typeface="+mn-lt"/>
                          <a:ea typeface="+mn-ea"/>
                          <a:cs typeface="B Nazanin" panose="00000400000000000000" pitchFamily="2" charset="-78"/>
                        </a:rPr>
                        <a:t>.</a:t>
                      </a:r>
                      <a:endParaRPr lang="en-US" sz="2400" dirty="0">
                        <a:cs typeface="B Nazanin" panose="00000400000000000000" pitchFamily="2" charset="-78"/>
                      </a:endParaRPr>
                    </a:p>
                  </a:txBody>
                  <a:tcPr/>
                </a:tc>
                <a:tc>
                  <a:txBody>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fa-IR" sz="2800" kern="1200" dirty="0">
                          <a:solidFill>
                            <a:schemeClr val="dk1"/>
                          </a:solidFill>
                          <a:effectLst/>
                          <a:latin typeface="+mn-lt"/>
                          <a:ea typeface="+mn-ea"/>
                          <a:cs typeface="B Nazanin" panose="00000400000000000000" pitchFamily="2" charset="-78"/>
                        </a:rPr>
                        <a:t>در بیمار مشکوک به مسمومیت با اپیوم که نبض قابل لمس و تنفس ندارد یا </a:t>
                      </a:r>
                      <a:r>
                        <a:rPr lang="fa-IR" sz="2800" kern="1200" dirty="0" smtClean="0">
                          <a:solidFill>
                            <a:schemeClr val="dk1"/>
                          </a:solidFill>
                          <a:effectLst/>
                          <a:latin typeface="+mn-lt"/>
                          <a:ea typeface="+mn-ea"/>
                          <a:cs typeface="B Nazanin" panose="00000400000000000000" pitchFamily="2" charset="-78"/>
                        </a:rPr>
                        <a:t>تنفس</a:t>
                      </a:r>
                      <a:r>
                        <a:rPr kumimoji="0" lang="en-US" sz="2800" b="0" i="0" u="none" strike="noStrike" kern="1200" cap="none" spc="0" normalizeH="0" baseline="0" noProof="0" dirty="0" smtClean="0">
                          <a:ln>
                            <a:noFill/>
                          </a:ln>
                          <a:solidFill>
                            <a:prstClr val="black"/>
                          </a:solidFill>
                          <a:effectLst/>
                          <a:uLnTx/>
                          <a:uFillTx/>
                          <a:latin typeface="+mn-lt"/>
                          <a:ea typeface="+mn-ea"/>
                          <a:cs typeface="B Nazanin" panose="00000400000000000000" pitchFamily="2" charset="-78"/>
                        </a:rPr>
                        <a:t>Gasping</a:t>
                      </a:r>
                      <a:r>
                        <a:rPr lang="fa-IR" sz="2800" kern="1200" dirty="0" smtClean="0">
                          <a:solidFill>
                            <a:schemeClr val="dk1"/>
                          </a:solidFill>
                          <a:effectLst/>
                          <a:latin typeface="+mn-lt"/>
                          <a:ea typeface="+mn-ea"/>
                          <a:cs typeface="B Nazanin" panose="00000400000000000000" pitchFamily="2" charset="-78"/>
                        </a:rPr>
                        <a:t> دارد، علاوه </a:t>
                      </a:r>
                      <a:r>
                        <a:rPr lang="fa-IR" sz="2800" kern="1200" dirty="0">
                          <a:solidFill>
                            <a:schemeClr val="dk1"/>
                          </a:solidFill>
                          <a:effectLst/>
                          <a:latin typeface="+mn-lt"/>
                          <a:ea typeface="+mn-ea"/>
                          <a:cs typeface="B Nazanin" panose="00000400000000000000" pitchFamily="2" charset="-78"/>
                        </a:rPr>
                        <a:t>بر انجام </a:t>
                      </a:r>
                      <a:r>
                        <a:rPr lang="en-US" sz="2800" kern="1200" dirty="0">
                          <a:solidFill>
                            <a:schemeClr val="dk1"/>
                          </a:solidFill>
                          <a:effectLst/>
                          <a:latin typeface="+mn-lt"/>
                          <a:ea typeface="+mn-ea"/>
                          <a:cs typeface="B Nazanin" panose="00000400000000000000" pitchFamily="2" charset="-78"/>
                        </a:rPr>
                        <a:t>PBLS </a:t>
                      </a:r>
                      <a:r>
                        <a:rPr lang="fa-IR" sz="2800" kern="1200" dirty="0">
                          <a:solidFill>
                            <a:schemeClr val="dk1"/>
                          </a:solidFill>
                          <a:effectLst/>
                          <a:latin typeface="+mn-lt"/>
                          <a:ea typeface="+mn-ea"/>
                          <a:cs typeface="B Nazanin" panose="00000400000000000000" pitchFamily="2" charset="-78"/>
                        </a:rPr>
                        <a:t>یا </a:t>
                      </a:r>
                      <a:r>
                        <a:rPr lang="en-US" sz="2800" kern="1200" dirty="0">
                          <a:solidFill>
                            <a:schemeClr val="dk1"/>
                          </a:solidFill>
                          <a:effectLst/>
                          <a:latin typeface="+mn-lt"/>
                          <a:ea typeface="+mn-ea"/>
                          <a:cs typeface="B Nazanin" panose="00000400000000000000" pitchFamily="2" charset="-78"/>
                        </a:rPr>
                        <a:t>PALS </a:t>
                      </a:r>
                      <a:r>
                        <a:rPr lang="fa-IR" sz="2800" kern="1200" dirty="0">
                          <a:solidFill>
                            <a:schemeClr val="dk1"/>
                          </a:solidFill>
                          <a:effectLst/>
                          <a:latin typeface="+mn-lt"/>
                          <a:ea typeface="+mn-ea"/>
                          <a:cs typeface="B Nazanin" panose="00000400000000000000" pitchFamily="2" charset="-78"/>
                        </a:rPr>
                        <a:t> </a:t>
                      </a:r>
                      <a:r>
                        <a:rPr lang="fa-IR" sz="2800" kern="1200" dirty="0" smtClean="0">
                          <a:solidFill>
                            <a:schemeClr val="dk1"/>
                          </a:solidFill>
                          <a:effectLst/>
                          <a:latin typeface="+mn-lt"/>
                          <a:ea typeface="+mn-ea"/>
                          <a:cs typeface="B Nazanin" panose="00000400000000000000" pitchFamily="2" charset="-78"/>
                        </a:rPr>
                        <a:t>نالوکسان </a:t>
                      </a:r>
                      <a:r>
                        <a:rPr lang="fa-IR" sz="2800" kern="1200" dirty="0">
                          <a:solidFill>
                            <a:schemeClr val="dk1"/>
                          </a:solidFill>
                          <a:effectLst/>
                          <a:latin typeface="+mn-lt"/>
                          <a:ea typeface="+mn-ea"/>
                          <a:cs typeface="B Nazanin" panose="00000400000000000000" pitchFamily="2" charset="-78"/>
                        </a:rPr>
                        <a:t>عضلانی یا از طریق بینی تزریق شود.</a:t>
                      </a:r>
                      <a:endParaRPr lang="en-US" sz="2800" kern="1200" dirty="0">
                        <a:solidFill>
                          <a:schemeClr val="dk1"/>
                        </a:solidFill>
                        <a:effectLst/>
                        <a:latin typeface="+mn-lt"/>
                        <a:ea typeface="+mn-ea"/>
                        <a:cs typeface="B Nazanin" panose="00000400000000000000" pitchFamily="2" charset="-78"/>
                      </a:endParaRPr>
                    </a:p>
                    <a:p>
                      <a:pPr algn="ctr"/>
                      <a:endParaRPr lang="en-US" sz="2400" dirty="0">
                        <a:cs typeface="B Nazanin" panose="00000400000000000000" pitchFamily="2" charset="-78"/>
                      </a:endParaRPr>
                    </a:p>
                  </a:txBody>
                  <a:tcPr/>
                </a:tc>
                <a:extLst>
                  <a:ext uri="{0D108BD9-81ED-4DB2-BD59-A6C34878D82A}">
                    <a16:rowId xmlns:a16="http://schemas.microsoft.com/office/drawing/2014/main" val="2181131655"/>
                  </a:ext>
                </a:extLst>
              </a:tr>
            </a:tbl>
          </a:graphicData>
        </a:graphic>
      </p:graphicFrame>
      <p:sp>
        <p:nvSpPr>
          <p:cNvPr id="3" name="Rectangle: Rounded Corners 2">
            <a:extLst>
              <a:ext uri="{FF2B5EF4-FFF2-40B4-BE49-F238E27FC236}">
                <a16:creationId xmlns:a16="http://schemas.microsoft.com/office/drawing/2014/main" id="{94B9575D-51E3-5672-00B3-BC1D03A7C4CF}"/>
              </a:ext>
            </a:extLst>
          </p:cNvPr>
          <p:cNvSpPr/>
          <p:nvPr/>
        </p:nvSpPr>
        <p:spPr>
          <a:xfrm>
            <a:off x="493986" y="596900"/>
            <a:ext cx="10783614" cy="736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rtl="1">
              <a:lnSpc>
                <a:spcPct val="107000"/>
              </a:lnSpc>
              <a:spcBef>
                <a:spcPts val="0"/>
              </a:spcBef>
              <a:spcAft>
                <a:spcPts val="800"/>
              </a:spcAft>
            </a:pPr>
            <a:r>
              <a:rPr lang="fa-IR" sz="3600" dirty="0">
                <a:solidFill>
                  <a:schemeClr val="bg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rPr>
              <a:t>مسمومیت با اپیوم </a:t>
            </a:r>
            <a:endParaRPr lang="en-US" sz="3600" dirty="0">
              <a:solidFill>
                <a:schemeClr val="bg1">
                  <a:lumMod val="85000"/>
                  <a:lumOff val="1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803891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47E96B4-CE43-5F3A-80FD-B78392ADE80B}"/>
              </a:ext>
            </a:extLst>
          </p:cNvPr>
          <p:cNvSpPr/>
          <p:nvPr/>
        </p:nvSpPr>
        <p:spPr>
          <a:xfrm>
            <a:off x="1104900" y="895350"/>
            <a:ext cx="9753600" cy="53149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rtl="1">
              <a:lnSpc>
                <a:spcPct val="107000"/>
              </a:lnSpc>
              <a:spcBef>
                <a:spcPts val="0"/>
              </a:spcBef>
              <a:spcAft>
                <a:spcPts val="800"/>
              </a:spcAft>
            </a:pPr>
            <a:r>
              <a:rPr lang="fa-IR" sz="32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علت درمانهای مسمومیت با اپیوم طبق گایدلاین 2020</a:t>
            </a:r>
            <a:r>
              <a:rPr lang="fa-IR" sz="3200" b="1"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a:t>
            </a:r>
            <a:endParaRPr lang="fa-IR" sz="3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800"/>
              </a:spcAft>
            </a:pPr>
            <a:r>
              <a:rPr lang="fa-IR" sz="3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در سال 2018 در ایالات متحده 65 مرگ در کودکان کمتر از 15 سال و 3618 مورد مرگ در افراد 15تا 34 ساله رخ داده است و بسیاری از این کودکان نیاز به احیای قلبی ریوی داشته اند.</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800"/>
              </a:spcAft>
            </a:pPr>
            <a:r>
              <a:rPr lang="fa-IR" sz="3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در گایدلاین 2020 در مورد </a:t>
            </a:r>
            <a:r>
              <a:rPr lang="fa-IR" sz="3200" dirty="0">
                <a:solidFill>
                  <a:schemeClr val="bg1"/>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مدیریت</a:t>
            </a:r>
            <a:r>
              <a:rPr lang="fa-IR" sz="3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کودکانی که دچار ایست قلبی ریوی ناشی از مسمومیت با اپیوم شده اند،توصیه هایی </a:t>
            </a:r>
            <a:r>
              <a:rPr lang="fa-IR" sz="32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rPr>
              <a:t>مبنی برانجام </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CPR</a:t>
            </a:r>
            <a:r>
              <a:rPr lang="fa-IR" sz="3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با کیفیت و تزریق نالوکسان بیان شده است.</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4611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178676" y="228601"/>
            <a:ext cx="5034455" cy="6555641"/>
          </a:xfrm>
          <a:prstGeom prst="rect">
            <a:avLst/>
          </a:prstGeom>
        </p:spPr>
        <p:txBody>
          <a:bodyPr wrap="square">
            <a:spAutoFit/>
          </a:bodyPr>
          <a:lstStyle/>
          <a:p>
            <a:pPr algn="ctr" defTabSz="914400" rtl="1">
              <a:spcBef>
                <a:spcPct val="50000"/>
              </a:spcBef>
            </a:pPr>
            <a:endParaRPr lang="fa-IR" sz="6000" b="1" dirty="0" smtClean="0">
              <a:solidFill>
                <a:prstClr val="black"/>
              </a:solidFill>
              <a:latin typeface="Calibri"/>
              <a:cs typeface="B Nazanin" pitchFamily="2" charset="-78"/>
            </a:endParaRPr>
          </a:p>
          <a:p>
            <a:pPr algn="ctr" defTabSz="914400" rtl="1">
              <a:spcBef>
                <a:spcPct val="50000"/>
              </a:spcBef>
            </a:pPr>
            <a:endParaRPr lang="fa-IR" sz="6000" b="1" dirty="0">
              <a:solidFill>
                <a:prstClr val="black"/>
              </a:solidFill>
              <a:latin typeface="Calibri"/>
              <a:cs typeface="B Nazanin" pitchFamily="2" charset="-78"/>
            </a:endParaRPr>
          </a:p>
          <a:p>
            <a:pPr algn="ctr" defTabSz="914400" rtl="1">
              <a:spcBef>
                <a:spcPct val="50000"/>
              </a:spcBef>
            </a:pPr>
            <a:endParaRPr lang="fa-IR" sz="6000" b="1" dirty="0" smtClean="0">
              <a:solidFill>
                <a:prstClr val="black"/>
              </a:solidFill>
              <a:latin typeface="Calibri"/>
              <a:cs typeface="B Nazanin" pitchFamily="2" charset="-78"/>
            </a:endParaRPr>
          </a:p>
          <a:p>
            <a:pPr algn="ctr" defTabSz="914400" rtl="1">
              <a:spcBef>
                <a:spcPct val="50000"/>
              </a:spcBef>
            </a:pPr>
            <a:r>
              <a:rPr lang="fa-IR" sz="6000" b="1" dirty="0" smtClean="0">
                <a:ln w="22225">
                  <a:solidFill>
                    <a:schemeClr val="accent2"/>
                  </a:solidFill>
                  <a:prstDash val="solid"/>
                </a:ln>
                <a:solidFill>
                  <a:srgbClr val="FF0000"/>
                </a:solidFill>
                <a:latin typeface="Calibri"/>
                <a:cs typeface="B Nazanin" pitchFamily="2" charset="-78"/>
              </a:rPr>
              <a:t>تشكر از توجه شما </a:t>
            </a:r>
            <a:endParaRPr lang="fa-IR" sz="6000" b="1" dirty="0">
              <a:ln w="22225">
                <a:solidFill>
                  <a:schemeClr val="accent2"/>
                </a:solidFill>
                <a:prstDash val="solid"/>
              </a:ln>
              <a:solidFill>
                <a:srgbClr val="FF0000"/>
              </a:solidFill>
              <a:latin typeface="Calibri"/>
              <a:cs typeface="B Nazanin" pitchFamily="2" charset="-78"/>
            </a:endParaRPr>
          </a:p>
          <a:p>
            <a:pPr algn="ctr" defTabSz="914400" rtl="1">
              <a:spcBef>
                <a:spcPct val="50000"/>
              </a:spcBef>
            </a:pPr>
            <a:endParaRPr lang="fa-IR" sz="6000" b="1" dirty="0">
              <a:solidFill>
                <a:prstClr val="black"/>
              </a:solidFill>
              <a:latin typeface="Calibri"/>
              <a:cs typeface="B Nazanin" pitchFamily="2" charset="-78"/>
            </a:endParaRPr>
          </a:p>
        </p:txBody>
      </p:sp>
    </p:spTree>
    <p:extLst>
      <p:ext uri="{BB962C8B-B14F-4D97-AF65-F5344CB8AC3E}">
        <p14:creationId xmlns:p14="http://schemas.microsoft.com/office/powerpoint/2010/main" val="284321612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89CE620-C4B3-9CBA-A918-C9BEA49D1C0F}"/>
              </a:ext>
            </a:extLst>
          </p:cNvPr>
          <p:cNvGraphicFramePr>
            <a:graphicFrameLocks noGrp="1"/>
          </p:cNvGraphicFramePr>
          <p:nvPr>
            <p:extLst>
              <p:ext uri="{D42A27DB-BD31-4B8C-83A1-F6EECF244321}">
                <p14:modId xmlns:p14="http://schemas.microsoft.com/office/powerpoint/2010/main" val="1469004623"/>
              </p:ext>
            </p:extLst>
          </p:nvPr>
        </p:nvGraphicFramePr>
        <p:xfrm>
          <a:off x="810490" y="1385409"/>
          <a:ext cx="10698338" cy="4912808"/>
        </p:xfrm>
        <a:graphic>
          <a:graphicData uri="http://schemas.openxmlformats.org/drawingml/2006/table">
            <a:tbl>
              <a:tblPr firstRow="1" bandRow="1">
                <a:tableStyleId>{F5AB1C69-6EDB-4FF4-983F-18BD219EF322}</a:tableStyleId>
              </a:tblPr>
              <a:tblGrid>
                <a:gridCol w="5349169">
                  <a:extLst>
                    <a:ext uri="{9D8B030D-6E8A-4147-A177-3AD203B41FA5}">
                      <a16:colId xmlns:a16="http://schemas.microsoft.com/office/drawing/2014/main" val="3853941966"/>
                    </a:ext>
                  </a:extLst>
                </a:gridCol>
                <a:gridCol w="5349169">
                  <a:extLst>
                    <a:ext uri="{9D8B030D-6E8A-4147-A177-3AD203B41FA5}">
                      <a16:colId xmlns:a16="http://schemas.microsoft.com/office/drawing/2014/main" val="3767547966"/>
                    </a:ext>
                  </a:extLst>
                </a:gridCol>
              </a:tblGrid>
              <a:tr h="592105">
                <a:tc>
                  <a:txBody>
                    <a:bodyPr/>
                    <a:lstStyle/>
                    <a:p>
                      <a:pPr algn="ctr"/>
                      <a:r>
                        <a:rPr lang="fa-IR" sz="3600" dirty="0" smtClean="0">
                          <a:cs typeface="B Nazanin" panose="00000400000000000000" pitchFamily="2" charset="-78"/>
                        </a:rPr>
                        <a:t>2010</a:t>
                      </a:r>
                      <a:endParaRPr lang="en-US" sz="3600" dirty="0">
                        <a:cs typeface="B Nazanin" panose="00000400000000000000" pitchFamily="2" charset="-78"/>
                      </a:endParaRPr>
                    </a:p>
                  </a:txBody>
                  <a:tcPr/>
                </a:tc>
                <a:tc>
                  <a:txBody>
                    <a:bodyPr/>
                    <a:lstStyle/>
                    <a:p>
                      <a:pPr algn="ctr"/>
                      <a:r>
                        <a:rPr lang="fa-IR" sz="3600" dirty="0" smtClean="0">
                          <a:cs typeface="B Nazanin" panose="00000400000000000000" pitchFamily="2" charset="-78"/>
                        </a:rPr>
                        <a:t>2020</a:t>
                      </a:r>
                      <a:endParaRPr lang="en-US" sz="3600" dirty="0">
                        <a:cs typeface="B Nazanin" panose="00000400000000000000" pitchFamily="2" charset="-78"/>
                      </a:endParaRPr>
                    </a:p>
                  </a:txBody>
                  <a:tcPr/>
                </a:tc>
                <a:extLst>
                  <a:ext uri="{0D108BD9-81ED-4DB2-BD59-A6C34878D82A}">
                    <a16:rowId xmlns:a16="http://schemas.microsoft.com/office/drawing/2014/main" val="2190122736"/>
                  </a:ext>
                </a:extLst>
              </a:tr>
              <a:tr h="3693608">
                <a:tc>
                  <a:txBody>
                    <a:bodyPr/>
                    <a:lstStyle/>
                    <a:p>
                      <a:pPr algn="ctr" rtl="1"/>
                      <a:endParaRPr lang="fa-IR" sz="1800" kern="1200" dirty="0">
                        <a:solidFill>
                          <a:schemeClr val="dk1"/>
                        </a:solidFill>
                        <a:effectLst/>
                        <a:latin typeface="+mn-lt"/>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black"/>
                          </a:solidFill>
                          <a:effectLst/>
                          <a:uLnTx/>
                          <a:uFillTx/>
                          <a:latin typeface="+mn-lt"/>
                          <a:ea typeface="+mn-ea"/>
                          <a:cs typeface="B Nazanin" panose="00000400000000000000" pitchFamily="2" charset="-78"/>
                        </a:rPr>
                        <a:t>هر 5-3 ثانیه یک تنفس داده می شود</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black"/>
                          </a:solidFill>
                          <a:effectLst/>
                          <a:uLnTx/>
                          <a:uFillTx/>
                          <a:latin typeface="+mn-lt"/>
                          <a:ea typeface="+mn-ea"/>
                          <a:cs typeface="B Nazanin" panose="00000400000000000000" pitchFamily="2" charset="-78"/>
                        </a:rPr>
                        <a:t>(10تا20 تنفس در دقیقه)</a:t>
                      </a:r>
                    </a:p>
                    <a:p>
                      <a:pPr algn="ctr" rtl="1"/>
                      <a:endParaRPr lang="fa-IR" sz="3200" kern="1200" dirty="0">
                        <a:solidFill>
                          <a:schemeClr val="dk1"/>
                        </a:solidFill>
                        <a:effectLst/>
                        <a:latin typeface="+mn-lt"/>
                        <a:ea typeface="+mn-ea"/>
                        <a:cs typeface="B Nazanin" panose="00000400000000000000" pitchFamily="2" charset="-78"/>
                      </a:endParaRPr>
                    </a:p>
                    <a:p>
                      <a:pPr algn="ctr" rtl="1"/>
                      <a:endParaRPr lang="en-US" sz="3200" dirty="0">
                        <a:cs typeface="B Nazanin" panose="00000400000000000000" pitchFamily="2" charset="-78"/>
                      </a:endParaRP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black"/>
                          </a:solidFill>
                          <a:effectLst/>
                          <a:uLnTx/>
                          <a:uFillTx/>
                          <a:latin typeface="+mn-lt"/>
                          <a:ea typeface="+mn-ea"/>
                          <a:cs typeface="B Nazanin" panose="00000400000000000000" pitchFamily="2" charset="-78"/>
                        </a:rPr>
                        <a:t>هنگام احیای پایه (</a:t>
                      </a:r>
                      <a:r>
                        <a:rPr kumimoji="0" lang="en-US" sz="3200" b="0" i="0" u="none" strike="noStrike" kern="1200" cap="none" spc="0" normalizeH="0" baseline="0" noProof="0" dirty="0" smtClean="0">
                          <a:ln>
                            <a:noFill/>
                          </a:ln>
                          <a:solidFill>
                            <a:prstClr val="black"/>
                          </a:solidFill>
                          <a:effectLst/>
                          <a:uLnTx/>
                          <a:uFillTx/>
                          <a:latin typeface="+mn-lt"/>
                          <a:ea typeface="+mn-ea"/>
                          <a:cs typeface="B Nazanin" panose="00000400000000000000" pitchFamily="2" charset="-78"/>
                        </a:rPr>
                        <a:t>PBLS</a:t>
                      </a:r>
                      <a:r>
                        <a:rPr kumimoji="0" lang="fa-IR" sz="3200" b="0" i="0" u="none" strike="noStrike" kern="1200" cap="none" spc="0" normalizeH="0" baseline="0" noProof="0" dirty="0" smtClean="0">
                          <a:ln>
                            <a:noFill/>
                          </a:ln>
                          <a:solidFill>
                            <a:prstClr val="black"/>
                          </a:solidFill>
                          <a:effectLst/>
                          <a:uLnTx/>
                          <a:uFillTx/>
                          <a:latin typeface="+mn-lt"/>
                          <a:ea typeface="+mn-ea"/>
                          <a:cs typeface="B Nazanin" panose="00000400000000000000" pitchFamily="2" charset="-78"/>
                        </a:rPr>
                        <a:t>)در شیرخواران و کودکان که نبض دارند ولی تنفس ندارند یا تنفس ناکافی دارند،هر 2تا3 ثانیه یک تنفس داده میشود.</a:t>
                      </a:r>
                      <a:endParaRPr kumimoji="0" lang="en-US" sz="3200" b="0" i="0" u="none" strike="noStrike" kern="1200" cap="none" spc="0" normalizeH="0" baseline="0" noProof="0" dirty="0" smtClean="0">
                        <a:ln>
                          <a:noFill/>
                        </a:ln>
                        <a:solidFill>
                          <a:prstClr val="black"/>
                        </a:solidFill>
                        <a:effectLst/>
                        <a:uLnTx/>
                        <a:uFillTx/>
                        <a:latin typeface="+mn-lt"/>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black"/>
                          </a:solidFill>
                          <a:effectLst/>
                          <a:uLnTx/>
                          <a:uFillTx/>
                          <a:latin typeface="+mn-lt"/>
                          <a:ea typeface="+mn-ea"/>
                          <a:cs typeface="B Nazanin" panose="00000400000000000000" pitchFamily="2" charset="-78"/>
                        </a:rPr>
                        <a:t>(20تا30 تنفس در دقیقه)</a:t>
                      </a:r>
                      <a:endParaRPr kumimoji="0" lang="en-US" sz="3200" b="0" i="0" u="none" strike="noStrike" kern="1200" cap="none" spc="0" normalizeH="0" baseline="0" noProof="0" dirty="0" smtClean="0">
                        <a:ln>
                          <a:noFill/>
                        </a:ln>
                        <a:solidFill>
                          <a:prstClr val="black"/>
                        </a:solidFill>
                        <a:effectLst/>
                        <a:uLnTx/>
                        <a:uFillTx/>
                        <a:latin typeface="+mn-lt"/>
                        <a:ea typeface="+mn-ea"/>
                        <a:cs typeface="B Nazanin" panose="00000400000000000000" pitchFamily="2" charset="-78"/>
                      </a:endParaRPr>
                    </a:p>
                    <a:p>
                      <a:pPr algn="ctr" rtl="1"/>
                      <a:endParaRPr lang="fa-IR" sz="3200" kern="1200" dirty="0">
                        <a:solidFill>
                          <a:schemeClr val="dk1"/>
                        </a:solidFill>
                        <a:effectLst/>
                        <a:latin typeface="+mn-lt"/>
                        <a:ea typeface="+mn-ea"/>
                        <a:cs typeface="B Nazanin" panose="00000400000000000000" pitchFamily="2" charset="-78"/>
                      </a:endParaRPr>
                    </a:p>
                    <a:p>
                      <a:pPr algn="ctr"/>
                      <a:endParaRPr lang="fa-IR" sz="3200" kern="1200" dirty="0">
                        <a:solidFill>
                          <a:schemeClr val="dk1"/>
                        </a:solidFill>
                        <a:effectLst/>
                        <a:latin typeface="+mn-lt"/>
                        <a:ea typeface="+mn-ea"/>
                        <a:cs typeface="B Nazanin" panose="00000400000000000000" pitchFamily="2" charset="-78"/>
                      </a:endParaRPr>
                    </a:p>
                  </a:txBody>
                  <a:tcPr/>
                </a:tc>
                <a:extLst>
                  <a:ext uri="{0D108BD9-81ED-4DB2-BD59-A6C34878D82A}">
                    <a16:rowId xmlns:a16="http://schemas.microsoft.com/office/drawing/2014/main" val="2799961890"/>
                  </a:ext>
                </a:extLst>
              </a:tr>
              <a:tr h="535714">
                <a:tc>
                  <a:txBody>
                    <a:bodyPr/>
                    <a:lstStyle/>
                    <a:p>
                      <a:pPr algn="ctr"/>
                      <a:endParaRPr lang="en-US" dirty="0"/>
                    </a:p>
                  </a:txBody>
                  <a:tcPr/>
                </a:tc>
                <a:tc>
                  <a:txBody>
                    <a:bodyPr/>
                    <a:lstStyle/>
                    <a:p>
                      <a:pPr algn="ctr"/>
                      <a:endParaRPr lang="en-US" sz="3200" dirty="0">
                        <a:cs typeface="B Nazanin" panose="00000400000000000000" pitchFamily="2" charset="-78"/>
                      </a:endParaRPr>
                    </a:p>
                  </a:txBody>
                  <a:tcPr/>
                </a:tc>
                <a:extLst>
                  <a:ext uri="{0D108BD9-81ED-4DB2-BD59-A6C34878D82A}">
                    <a16:rowId xmlns:a16="http://schemas.microsoft.com/office/drawing/2014/main" val="4208897504"/>
                  </a:ext>
                </a:extLst>
              </a:tr>
            </a:tbl>
          </a:graphicData>
        </a:graphic>
      </p:graphicFrame>
      <p:sp>
        <p:nvSpPr>
          <p:cNvPr id="6" name="Rectangle 5">
            <a:extLst>
              <a:ext uri="{FF2B5EF4-FFF2-40B4-BE49-F238E27FC236}">
                <a16:creationId xmlns:a16="http://schemas.microsoft.com/office/drawing/2014/main" id="{8BDB020F-B6E0-F519-FAD2-8D6B600D5236}"/>
              </a:ext>
            </a:extLst>
          </p:cNvPr>
          <p:cNvSpPr/>
          <p:nvPr/>
        </p:nvSpPr>
        <p:spPr>
          <a:xfrm>
            <a:off x="2521527" y="260511"/>
            <a:ext cx="6303818" cy="792434"/>
          </a:xfrm>
          <a:prstGeom prst="rect">
            <a:avLst/>
          </a:prstGeom>
          <a:solidFill>
            <a:srgbClr val="FFFF00"/>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a:solidFill>
                  <a:schemeClr val="bg1"/>
                </a:solidFill>
                <a:cs typeface="B Nazanin" panose="00000400000000000000" pitchFamily="2" charset="-78"/>
              </a:rPr>
              <a:t>تغییرات مربوط به تهویه</a:t>
            </a:r>
            <a:endParaRPr lang="en-US" sz="36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3477420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75B960B-BD38-0960-1455-184373E86E34}"/>
              </a:ext>
            </a:extLst>
          </p:cNvPr>
          <p:cNvGraphicFramePr>
            <a:graphicFrameLocks noGrp="1"/>
          </p:cNvGraphicFramePr>
          <p:nvPr>
            <p:extLst>
              <p:ext uri="{D42A27DB-BD31-4B8C-83A1-F6EECF244321}">
                <p14:modId xmlns:p14="http://schemas.microsoft.com/office/powerpoint/2010/main" val="2374422084"/>
              </p:ext>
            </p:extLst>
          </p:nvPr>
        </p:nvGraphicFramePr>
        <p:xfrm>
          <a:off x="623455" y="1135117"/>
          <a:ext cx="11111345" cy="3615559"/>
        </p:xfrm>
        <a:graphic>
          <a:graphicData uri="http://schemas.openxmlformats.org/drawingml/2006/table">
            <a:tbl>
              <a:tblPr firstRow="1" bandRow="1">
                <a:tableStyleId>{F5AB1C69-6EDB-4FF4-983F-18BD219EF322}</a:tableStyleId>
              </a:tblPr>
              <a:tblGrid>
                <a:gridCol w="5386531">
                  <a:extLst>
                    <a:ext uri="{9D8B030D-6E8A-4147-A177-3AD203B41FA5}">
                      <a16:colId xmlns:a16="http://schemas.microsoft.com/office/drawing/2014/main" val="503587449"/>
                    </a:ext>
                  </a:extLst>
                </a:gridCol>
                <a:gridCol w="5724814">
                  <a:extLst>
                    <a:ext uri="{9D8B030D-6E8A-4147-A177-3AD203B41FA5}">
                      <a16:colId xmlns:a16="http://schemas.microsoft.com/office/drawing/2014/main" val="75840451"/>
                    </a:ext>
                  </a:extLst>
                </a:gridCol>
              </a:tblGrid>
              <a:tr h="582166">
                <a:tc>
                  <a:txBody>
                    <a:bodyPr/>
                    <a:lstStyle/>
                    <a:p>
                      <a:pPr algn="ctr"/>
                      <a:r>
                        <a:rPr lang="fa-IR" sz="3200" dirty="0">
                          <a:cs typeface="B Nazanin" panose="00000400000000000000" pitchFamily="2" charset="-78"/>
                        </a:rPr>
                        <a:t>2010</a:t>
                      </a:r>
                      <a:endParaRPr lang="en-US" sz="3200" dirty="0">
                        <a:cs typeface="B Nazanin" panose="00000400000000000000" pitchFamily="2" charset="-78"/>
                      </a:endParaRPr>
                    </a:p>
                  </a:txBody>
                  <a:tcPr/>
                </a:tc>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tc>
                <a:extLst>
                  <a:ext uri="{0D108BD9-81ED-4DB2-BD59-A6C34878D82A}">
                    <a16:rowId xmlns:a16="http://schemas.microsoft.com/office/drawing/2014/main" val="2201944539"/>
                  </a:ext>
                </a:extLst>
              </a:tr>
              <a:tr h="3033393">
                <a:tc>
                  <a:txBody>
                    <a:bodyPr/>
                    <a:lstStyle/>
                    <a:p>
                      <a:pPr algn="ctr"/>
                      <a:endParaRPr lang="en-US" sz="3200" kern="1200" dirty="0">
                        <a:solidFill>
                          <a:schemeClr val="dk1"/>
                        </a:solidFill>
                        <a:effectLst/>
                        <a:latin typeface="+mn-lt"/>
                        <a:ea typeface="+mn-ea"/>
                        <a:cs typeface="B Nazanin" panose="00000400000000000000" pitchFamily="2" charset="-78"/>
                      </a:endParaRPr>
                    </a:p>
                    <a:p>
                      <a:pPr algn="just" rtl="1"/>
                      <a:r>
                        <a:rPr lang="fa-IR" sz="3200" kern="1200" dirty="0">
                          <a:solidFill>
                            <a:schemeClr val="dk1"/>
                          </a:solidFill>
                          <a:effectLst/>
                          <a:latin typeface="+mn-lt"/>
                          <a:ea typeface="+mn-ea"/>
                          <a:cs typeface="B Nazanin" panose="00000400000000000000" pitchFamily="2" charset="-78"/>
                        </a:rPr>
                        <a:t>در کودکان و شیرخوارانی که اینتوبه بودند،هر 6 ثانیه یک تنفس داده می شود.</a:t>
                      </a:r>
                    </a:p>
                    <a:p>
                      <a:pPr algn="just" rtl="1"/>
                      <a:r>
                        <a:rPr lang="fa-IR" sz="3200" kern="1200" dirty="0">
                          <a:solidFill>
                            <a:schemeClr val="dk1"/>
                          </a:solidFill>
                          <a:effectLst/>
                          <a:latin typeface="+mn-lt"/>
                          <a:ea typeface="+mn-ea"/>
                          <a:cs typeface="B Nazanin" panose="00000400000000000000" pitchFamily="2" charset="-78"/>
                        </a:rPr>
                        <a:t>(10 تنفس در دقیقه)</a:t>
                      </a:r>
                      <a:endParaRPr lang="en-US" sz="3200" dirty="0">
                        <a:cs typeface="B Nazanin" panose="00000400000000000000" pitchFamily="2" charset="-78"/>
                      </a:endParaRPr>
                    </a:p>
                  </a:txBody>
                  <a:tcPr/>
                </a:tc>
                <a:tc>
                  <a:txBody>
                    <a:bodyPr/>
                    <a:lstStyle/>
                    <a:p>
                      <a:pPr algn="ctr"/>
                      <a:endParaRPr lang="en-US" sz="3200" kern="1200" dirty="0">
                        <a:solidFill>
                          <a:schemeClr val="dk1"/>
                        </a:solidFill>
                        <a:effectLst/>
                        <a:latin typeface="+mn-lt"/>
                        <a:ea typeface="+mn-ea"/>
                        <a:cs typeface="B Nazanin" panose="00000400000000000000" pitchFamily="2" charset="-78"/>
                      </a:endParaRPr>
                    </a:p>
                    <a:p>
                      <a:pPr algn="just" rtl="1"/>
                      <a:r>
                        <a:rPr lang="fa-IR" sz="3200" kern="1200" dirty="0">
                          <a:solidFill>
                            <a:schemeClr val="dk1"/>
                          </a:solidFill>
                          <a:effectLst/>
                          <a:latin typeface="+mn-lt"/>
                          <a:ea typeface="+mn-ea"/>
                          <a:cs typeface="B Nazanin" panose="00000400000000000000" pitchFamily="2" charset="-78"/>
                        </a:rPr>
                        <a:t>هنگام احیای پیشرفته در شیرخواران و کودکانی که راه هوایی پیشرفته داشته باشند،با توجه به سن و وضعیت بالینی  آنها ،هر  2-3 ثانیه ،یک تنفس داده می شود.</a:t>
                      </a:r>
                    </a:p>
                    <a:p>
                      <a:pPr algn="just" rtl="1"/>
                      <a:r>
                        <a:rPr lang="fa-IR" sz="3200" kern="1200" dirty="0">
                          <a:solidFill>
                            <a:schemeClr val="dk1"/>
                          </a:solidFill>
                          <a:effectLst/>
                          <a:latin typeface="+mn-lt"/>
                          <a:ea typeface="+mn-ea"/>
                          <a:cs typeface="B Nazanin" panose="00000400000000000000" pitchFamily="2" charset="-78"/>
                        </a:rPr>
                        <a:t>(20تا30 تنفس در قیقه)</a:t>
                      </a:r>
                      <a:endParaRPr lang="en-US" sz="3200" dirty="0">
                        <a:cs typeface="B Nazanin" panose="00000400000000000000" pitchFamily="2" charset="-78"/>
                      </a:endParaRPr>
                    </a:p>
                  </a:txBody>
                  <a:tcPr/>
                </a:tc>
                <a:extLst>
                  <a:ext uri="{0D108BD9-81ED-4DB2-BD59-A6C34878D82A}">
                    <a16:rowId xmlns:a16="http://schemas.microsoft.com/office/drawing/2014/main" val="242226599"/>
                  </a:ext>
                </a:extLst>
              </a:tr>
            </a:tbl>
          </a:graphicData>
        </a:graphic>
      </p:graphicFrame>
      <p:graphicFrame>
        <p:nvGraphicFramePr>
          <p:cNvPr id="3" name="Table 2">
            <a:extLst>
              <a:ext uri="{FF2B5EF4-FFF2-40B4-BE49-F238E27FC236}">
                <a16:creationId xmlns:a16="http://schemas.microsoft.com/office/drawing/2014/main" id="{3F4A3EF1-DA57-2384-185C-74F6B100E455}"/>
              </a:ext>
            </a:extLst>
          </p:cNvPr>
          <p:cNvGraphicFramePr>
            <a:graphicFrameLocks noGrp="1"/>
          </p:cNvGraphicFramePr>
          <p:nvPr>
            <p:extLst>
              <p:ext uri="{D42A27DB-BD31-4B8C-83A1-F6EECF244321}">
                <p14:modId xmlns:p14="http://schemas.microsoft.com/office/powerpoint/2010/main" val="3782577240"/>
              </p:ext>
            </p:extLst>
          </p:nvPr>
        </p:nvGraphicFramePr>
        <p:xfrm>
          <a:off x="623454" y="4750676"/>
          <a:ext cx="11111345" cy="2146211"/>
        </p:xfrm>
        <a:graphic>
          <a:graphicData uri="http://schemas.openxmlformats.org/drawingml/2006/table">
            <a:tbl>
              <a:tblPr>
                <a:tableStyleId>{69C7853C-536D-4A76-A0AE-DD22124D55A5}</a:tableStyleId>
              </a:tblPr>
              <a:tblGrid>
                <a:gridCol w="11111345">
                  <a:extLst>
                    <a:ext uri="{9D8B030D-6E8A-4147-A177-3AD203B41FA5}">
                      <a16:colId xmlns:a16="http://schemas.microsoft.com/office/drawing/2014/main" val="3024431972"/>
                    </a:ext>
                  </a:extLst>
                </a:gridCol>
              </a:tblGrid>
              <a:tr h="21462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3200" kern="1200" dirty="0">
                          <a:solidFill>
                            <a:schemeClr val="dk1"/>
                          </a:solidFill>
                          <a:effectLst/>
                          <a:latin typeface="+mn-lt"/>
                          <a:ea typeface="+mn-ea"/>
                          <a:cs typeface="B Nazanin" panose="00000400000000000000" pitchFamily="2" charset="-78"/>
                        </a:rPr>
                        <a:t>علت:اطلاعات و داده های جدید نشان دادند که هر چقدر میزان تهویه در شیرخواران و کودکان بیشتر باشد(حداقل 30 در دقیقه در شیرخواران و حداقل 25 در دقیقه در کودکان) میزان بقا و ..... بیشتر است.</a:t>
                      </a:r>
                      <a:endParaRPr lang="en-US" sz="3200" kern="1200" dirty="0">
                        <a:solidFill>
                          <a:schemeClr val="dk1"/>
                        </a:solidFill>
                        <a:effectLst/>
                        <a:latin typeface="+mn-lt"/>
                        <a:ea typeface="+mn-ea"/>
                        <a:cs typeface="B Nazanin" panose="00000400000000000000" pitchFamily="2" charset="-78"/>
                      </a:endParaRPr>
                    </a:p>
                    <a:p>
                      <a:pPr algn="ctr"/>
                      <a:endParaRPr lang="en-US" dirty="0"/>
                    </a:p>
                  </a:txBody>
                  <a:tcPr/>
                </a:tc>
                <a:extLst>
                  <a:ext uri="{0D108BD9-81ED-4DB2-BD59-A6C34878D82A}">
                    <a16:rowId xmlns:a16="http://schemas.microsoft.com/office/drawing/2014/main" val="2595323842"/>
                  </a:ext>
                </a:extLst>
              </a:tr>
            </a:tbl>
          </a:graphicData>
        </a:graphic>
      </p:graphicFrame>
      <p:sp>
        <p:nvSpPr>
          <p:cNvPr id="4" name="Rectangle 3">
            <a:extLst>
              <a:ext uri="{FF2B5EF4-FFF2-40B4-BE49-F238E27FC236}">
                <a16:creationId xmlns:a16="http://schemas.microsoft.com/office/drawing/2014/main" id="{8BDB020F-B6E0-F519-FAD2-8D6B600D5236}"/>
              </a:ext>
            </a:extLst>
          </p:cNvPr>
          <p:cNvSpPr/>
          <p:nvPr/>
        </p:nvSpPr>
        <p:spPr>
          <a:xfrm>
            <a:off x="623454" y="260511"/>
            <a:ext cx="11111345" cy="874606"/>
          </a:xfrm>
          <a:prstGeom prst="rect">
            <a:avLst/>
          </a:prstGeom>
          <a:solidFill>
            <a:srgbClr val="FFFF00"/>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a:solidFill>
                  <a:schemeClr val="bg1"/>
                </a:solidFill>
                <a:cs typeface="B Nazanin" panose="00000400000000000000" pitchFamily="2" charset="-78"/>
              </a:rPr>
              <a:t>تغییرات مربوط به تهویه</a:t>
            </a:r>
            <a:endParaRPr lang="en-US" sz="36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2471789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B9F0E2B-6CD5-45B4-0450-CBD69D951FDB}"/>
              </a:ext>
            </a:extLst>
          </p:cNvPr>
          <p:cNvGraphicFramePr>
            <a:graphicFrameLocks noGrp="1"/>
          </p:cNvGraphicFramePr>
          <p:nvPr>
            <p:extLst>
              <p:ext uri="{D42A27DB-BD31-4B8C-83A1-F6EECF244321}">
                <p14:modId xmlns:p14="http://schemas.microsoft.com/office/powerpoint/2010/main" val="3012430143"/>
              </p:ext>
            </p:extLst>
          </p:nvPr>
        </p:nvGraphicFramePr>
        <p:xfrm>
          <a:off x="391886" y="1329266"/>
          <a:ext cx="11408228" cy="3596640"/>
        </p:xfrm>
        <a:graphic>
          <a:graphicData uri="http://schemas.openxmlformats.org/drawingml/2006/table">
            <a:tbl>
              <a:tblPr firstRow="1" bandRow="1">
                <a:tableStyleId>{F5AB1C69-6EDB-4FF4-983F-18BD219EF322}</a:tableStyleId>
              </a:tblPr>
              <a:tblGrid>
                <a:gridCol w="5704114">
                  <a:extLst>
                    <a:ext uri="{9D8B030D-6E8A-4147-A177-3AD203B41FA5}">
                      <a16:colId xmlns:a16="http://schemas.microsoft.com/office/drawing/2014/main" val="645936026"/>
                    </a:ext>
                  </a:extLst>
                </a:gridCol>
                <a:gridCol w="5704114">
                  <a:extLst>
                    <a:ext uri="{9D8B030D-6E8A-4147-A177-3AD203B41FA5}">
                      <a16:colId xmlns:a16="http://schemas.microsoft.com/office/drawing/2014/main" val="165904891"/>
                    </a:ext>
                  </a:extLst>
                </a:gridCol>
              </a:tblGrid>
              <a:tr h="370840">
                <a:tc>
                  <a:txBody>
                    <a:bodyPr/>
                    <a:lstStyle/>
                    <a:p>
                      <a:pPr algn="ctr"/>
                      <a:r>
                        <a:rPr lang="fa-IR" sz="3200" dirty="0">
                          <a:cs typeface="B Nazanin" panose="00000400000000000000" pitchFamily="2" charset="-78"/>
                        </a:rPr>
                        <a:t>2010</a:t>
                      </a:r>
                      <a:endParaRPr lang="en-US" sz="3200" dirty="0">
                        <a:cs typeface="B Nazanin" panose="00000400000000000000" pitchFamily="2" charset="-78"/>
                      </a:endParaRPr>
                    </a:p>
                  </a:txBody>
                  <a:tcPr/>
                </a:tc>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tc>
                <a:extLst>
                  <a:ext uri="{0D108BD9-81ED-4DB2-BD59-A6C34878D82A}">
                    <a16:rowId xmlns:a16="http://schemas.microsoft.com/office/drawing/2014/main" val="1652814494"/>
                  </a:ext>
                </a:extLst>
              </a:tr>
              <a:tr h="370840">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sz="3200" kern="1200" dirty="0">
                          <a:solidFill>
                            <a:schemeClr val="dk1"/>
                          </a:solidFill>
                          <a:effectLst/>
                          <a:latin typeface="+mn-lt"/>
                          <a:ea typeface="+mn-ea"/>
                          <a:cs typeface="B Nazanin" panose="00000400000000000000" pitchFamily="2" charset="-78"/>
                        </a:rPr>
                        <a:t>لوله تراشه کاف دار و بدون کاف ،هر دو برای اینتوباسیون کودکان قابل قبول بود.و در شرایط خاص مثل ظرفیت ریوی ضعیف ،افزایش مقاومت ریوی،گلوتیت بزرگ از لوله تراشه کاف دار استفاده می شد.</a:t>
                      </a:r>
                      <a:endParaRPr lang="en-US" sz="3200" kern="1200" dirty="0">
                        <a:solidFill>
                          <a:schemeClr val="dk1"/>
                        </a:solidFill>
                        <a:effectLst/>
                        <a:latin typeface="+mn-lt"/>
                        <a:ea typeface="+mn-ea"/>
                        <a:cs typeface="B Nazanin" panose="00000400000000000000" pitchFamily="2" charset="-78"/>
                      </a:endParaRPr>
                    </a:p>
                    <a:p>
                      <a:pPr algn="ctr"/>
                      <a:endParaRPr lang="en-US" sz="3200" dirty="0">
                        <a:cs typeface="B Nazanin" panose="00000400000000000000" pitchFamily="2" charset="-78"/>
                      </a:endParaRPr>
                    </a:p>
                  </a:txBody>
                  <a:tcPr/>
                </a:tc>
                <a:tc>
                  <a:txBody>
                    <a:bodyPr/>
                    <a:lstStyle/>
                    <a:p>
                      <a:pPr algn="just" rtl="1"/>
                      <a:r>
                        <a:rPr lang="fa-IR" sz="3200" kern="1200" dirty="0">
                          <a:solidFill>
                            <a:schemeClr val="dk1"/>
                          </a:solidFill>
                          <a:effectLst/>
                          <a:latin typeface="+mn-lt"/>
                          <a:ea typeface="+mn-ea"/>
                          <a:cs typeface="B Nazanin" panose="00000400000000000000" pitchFamily="2" charset="-78"/>
                        </a:rPr>
                        <a:t>استفاده از لوله تراشه کاف دار نسبت به لوله تراشه بدون کاف ارجح تر است.در هنگام اینتوباسیون به سایز،محل جایگذاری و بادکردن کاف لوله تراشه (معمولا 25-20 سانتی متر آب)دقت کنید.</a:t>
                      </a:r>
                      <a:endParaRPr lang="en-US" sz="3200" dirty="0">
                        <a:cs typeface="B Nazanin" panose="00000400000000000000" pitchFamily="2" charset="-78"/>
                      </a:endParaRPr>
                    </a:p>
                  </a:txBody>
                  <a:tcPr/>
                </a:tc>
                <a:extLst>
                  <a:ext uri="{0D108BD9-81ED-4DB2-BD59-A6C34878D82A}">
                    <a16:rowId xmlns:a16="http://schemas.microsoft.com/office/drawing/2014/main" val="232575798"/>
                  </a:ext>
                </a:extLst>
              </a:tr>
            </a:tbl>
          </a:graphicData>
        </a:graphic>
      </p:graphicFrame>
      <p:sp>
        <p:nvSpPr>
          <p:cNvPr id="3" name="Rectangle: Rounded Corners 2">
            <a:extLst>
              <a:ext uri="{FF2B5EF4-FFF2-40B4-BE49-F238E27FC236}">
                <a16:creationId xmlns:a16="http://schemas.microsoft.com/office/drawing/2014/main" id="{39F67D2A-62E4-EAD4-5A50-7CBEE36AF854}"/>
              </a:ext>
            </a:extLst>
          </p:cNvPr>
          <p:cNvSpPr/>
          <p:nvPr/>
        </p:nvSpPr>
        <p:spPr>
          <a:xfrm>
            <a:off x="348343" y="319313"/>
            <a:ext cx="11451771" cy="7547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chemeClr val="bg1"/>
                </a:solidFill>
                <a:cs typeface="B Nazanin" panose="00000400000000000000" pitchFamily="2" charset="-78"/>
              </a:rPr>
              <a:t>کاف لوله تراشه</a:t>
            </a:r>
            <a:endParaRPr lang="en-US" sz="3600" dirty="0">
              <a:solidFill>
                <a:schemeClr val="bg1"/>
              </a:solidFill>
              <a:cs typeface="B Nazanin" panose="00000400000000000000" pitchFamily="2" charset="-78"/>
            </a:endParaRPr>
          </a:p>
        </p:txBody>
      </p:sp>
      <p:graphicFrame>
        <p:nvGraphicFramePr>
          <p:cNvPr id="4" name="Table 3">
            <a:extLst>
              <a:ext uri="{FF2B5EF4-FFF2-40B4-BE49-F238E27FC236}">
                <a16:creationId xmlns:a16="http://schemas.microsoft.com/office/drawing/2014/main" id="{4F0E1D7C-6BC2-8258-D0EF-3D83F7C29D80}"/>
              </a:ext>
            </a:extLst>
          </p:cNvPr>
          <p:cNvGraphicFramePr>
            <a:graphicFrameLocks noGrp="1"/>
          </p:cNvGraphicFramePr>
          <p:nvPr>
            <p:extLst>
              <p:ext uri="{D42A27DB-BD31-4B8C-83A1-F6EECF244321}">
                <p14:modId xmlns:p14="http://schemas.microsoft.com/office/powerpoint/2010/main" val="1652630914"/>
              </p:ext>
            </p:extLst>
          </p:nvPr>
        </p:nvGraphicFramePr>
        <p:xfrm>
          <a:off x="348343" y="4949371"/>
          <a:ext cx="11451771" cy="1393372"/>
        </p:xfrm>
        <a:graphic>
          <a:graphicData uri="http://schemas.openxmlformats.org/drawingml/2006/table">
            <a:tbl>
              <a:tblPr>
                <a:tableStyleId>{69C7853C-536D-4A76-A0AE-DD22124D55A5}</a:tableStyleId>
              </a:tblPr>
              <a:tblGrid>
                <a:gridCol w="11451771">
                  <a:extLst>
                    <a:ext uri="{9D8B030D-6E8A-4147-A177-3AD203B41FA5}">
                      <a16:colId xmlns:a16="http://schemas.microsoft.com/office/drawing/2014/main" val="509640459"/>
                    </a:ext>
                  </a:extLst>
                </a:gridCol>
              </a:tblGrid>
              <a:tr h="139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3200" kern="1200" dirty="0">
                          <a:solidFill>
                            <a:schemeClr val="dk1"/>
                          </a:solidFill>
                          <a:effectLst/>
                          <a:latin typeface="+mn-lt"/>
                          <a:ea typeface="+mn-ea"/>
                          <a:cs typeface="B Nazanin" panose="00000400000000000000" pitchFamily="2" charset="-78"/>
                        </a:rPr>
                        <a:t>علت:چندین مقاله مروری سیستماتیک نشان داده اند که هم ایمنی لوله تراشه کاف دار بیشتر است هم نیاز به لوله گذاری مجدد (اینتوباسیون مجدد )را کاهش می دهد.</a:t>
                      </a:r>
                      <a:endParaRPr lang="en-US" sz="3200" kern="1200" dirty="0">
                        <a:solidFill>
                          <a:schemeClr val="dk1"/>
                        </a:solidFill>
                        <a:effectLst/>
                        <a:latin typeface="+mn-lt"/>
                        <a:ea typeface="+mn-ea"/>
                        <a:cs typeface="B Nazanin" panose="00000400000000000000" pitchFamily="2" charset="-78"/>
                      </a:endParaRPr>
                    </a:p>
                    <a:p>
                      <a:endParaRPr lang="en-US" dirty="0"/>
                    </a:p>
                  </a:txBody>
                  <a:tcPr/>
                </a:tc>
                <a:extLst>
                  <a:ext uri="{0D108BD9-81ED-4DB2-BD59-A6C34878D82A}">
                    <a16:rowId xmlns:a16="http://schemas.microsoft.com/office/drawing/2014/main" val="110011116"/>
                  </a:ext>
                </a:extLst>
              </a:tr>
            </a:tbl>
          </a:graphicData>
        </a:graphic>
      </p:graphicFrame>
    </p:spTree>
    <p:extLst>
      <p:ext uri="{BB962C8B-B14F-4D97-AF65-F5344CB8AC3E}">
        <p14:creationId xmlns:p14="http://schemas.microsoft.com/office/powerpoint/2010/main" val="4082609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C7AA5E1-5321-5BE1-1112-F24364BFC8A9}"/>
              </a:ext>
            </a:extLst>
          </p:cNvPr>
          <p:cNvSpPr/>
          <p:nvPr/>
        </p:nvSpPr>
        <p:spPr>
          <a:xfrm>
            <a:off x="981529" y="377371"/>
            <a:ext cx="10404930" cy="89988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chemeClr val="bg1"/>
                </a:solidFill>
                <a:effectLst/>
                <a:ea typeface="Calibri" panose="020F0502020204030204" pitchFamily="34" charset="0"/>
                <a:cs typeface="B Nazanin" panose="00000400000000000000" pitchFamily="2" charset="-78"/>
              </a:rPr>
              <a:t>فشار آوردن به کریکوئید در طی اینتوباسیون کودکان </a:t>
            </a:r>
            <a:endParaRPr lang="en-US" sz="3600" dirty="0">
              <a:solidFill>
                <a:schemeClr val="bg1"/>
              </a:solidFill>
              <a:cs typeface="B Nazanin" panose="00000400000000000000" pitchFamily="2" charset="-78"/>
            </a:endParaRPr>
          </a:p>
        </p:txBody>
      </p:sp>
      <p:graphicFrame>
        <p:nvGraphicFramePr>
          <p:cNvPr id="3" name="Table 3">
            <a:extLst>
              <a:ext uri="{FF2B5EF4-FFF2-40B4-BE49-F238E27FC236}">
                <a16:creationId xmlns:a16="http://schemas.microsoft.com/office/drawing/2014/main" id="{0EB26B08-82A2-0EB5-7711-97A56EA457B8}"/>
              </a:ext>
            </a:extLst>
          </p:cNvPr>
          <p:cNvGraphicFramePr>
            <a:graphicFrameLocks noGrp="1"/>
          </p:cNvGraphicFramePr>
          <p:nvPr>
            <p:extLst>
              <p:ext uri="{D42A27DB-BD31-4B8C-83A1-F6EECF244321}">
                <p14:modId xmlns:p14="http://schemas.microsoft.com/office/powerpoint/2010/main" val="2837021568"/>
              </p:ext>
            </p:extLst>
          </p:nvPr>
        </p:nvGraphicFramePr>
        <p:xfrm>
          <a:off x="994229" y="1587862"/>
          <a:ext cx="10392230" cy="4928552"/>
        </p:xfrm>
        <a:graphic>
          <a:graphicData uri="http://schemas.openxmlformats.org/drawingml/2006/table">
            <a:tbl>
              <a:tblPr firstRow="1" bandRow="1">
                <a:tableStyleId>{F5AB1C69-6EDB-4FF4-983F-18BD219EF322}</a:tableStyleId>
              </a:tblPr>
              <a:tblGrid>
                <a:gridCol w="5196115">
                  <a:extLst>
                    <a:ext uri="{9D8B030D-6E8A-4147-A177-3AD203B41FA5}">
                      <a16:colId xmlns:a16="http://schemas.microsoft.com/office/drawing/2014/main" val="1487991039"/>
                    </a:ext>
                  </a:extLst>
                </a:gridCol>
                <a:gridCol w="5196115">
                  <a:extLst>
                    <a:ext uri="{9D8B030D-6E8A-4147-A177-3AD203B41FA5}">
                      <a16:colId xmlns:a16="http://schemas.microsoft.com/office/drawing/2014/main" val="1704180806"/>
                    </a:ext>
                  </a:extLst>
                </a:gridCol>
              </a:tblGrid>
              <a:tr h="793580">
                <a:tc>
                  <a:txBody>
                    <a:bodyPr/>
                    <a:lstStyle/>
                    <a:p>
                      <a:pPr algn="ctr"/>
                      <a:r>
                        <a:rPr lang="fa-IR" sz="3200" dirty="0">
                          <a:cs typeface="B Nazanin" panose="00000400000000000000" pitchFamily="2" charset="-78"/>
                        </a:rPr>
                        <a:t>2010</a:t>
                      </a:r>
                      <a:endParaRPr lang="en-US" sz="3200" dirty="0">
                        <a:cs typeface="B Nazanin" panose="00000400000000000000" pitchFamily="2" charset="-78"/>
                      </a:endParaRPr>
                    </a:p>
                  </a:txBody>
                  <a:tcPr/>
                </a:tc>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tc>
                <a:extLst>
                  <a:ext uri="{0D108BD9-81ED-4DB2-BD59-A6C34878D82A}">
                    <a16:rowId xmlns:a16="http://schemas.microsoft.com/office/drawing/2014/main" val="3365789779"/>
                  </a:ext>
                </a:extLst>
              </a:tr>
              <a:tr h="4134972">
                <a:tc>
                  <a:txBody>
                    <a:bodyPr/>
                    <a:lstStyle/>
                    <a:p>
                      <a:pPr algn="ctr"/>
                      <a:endParaRPr lang="fa-IR" sz="3200" kern="1200" dirty="0">
                        <a:solidFill>
                          <a:schemeClr val="dk1"/>
                        </a:solidFill>
                        <a:effectLst/>
                        <a:latin typeface="+mn-lt"/>
                        <a:ea typeface="+mn-ea"/>
                        <a:cs typeface="B Nazanin" panose="00000400000000000000" pitchFamily="2" charset="-78"/>
                      </a:endParaRPr>
                    </a:p>
                    <a:p>
                      <a:pPr algn="just" rtl="1"/>
                      <a:r>
                        <a:rPr lang="fa-IR" sz="3200" kern="1200" dirty="0">
                          <a:solidFill>
                            <a:schemeClr val="dk1"/>
                          </a:solidFill>
                          <a:effectLst/>
                          <a:latin typeface="+mn-lt"/>
                          <a:ea typeface="+mn-ea"/>
                          <a:cs typeface="B Nazanin" panose="00000400000000000000" pitchFamily="2" charset="-78"/>
                        </a:rPr>
                        <a:t>شواهد اندکی در مورد استفاده از فشار کریکوئید بطور روتین در طی اینتوباسیون در پیشگیری از آسپیراسیون وجود دارد.</a:t>
                      </a:r>
                    </a:p>
                    <a:p>
                      <a:pPr algn="ctr"/>
                      <a:endParaRPr lang="en-US" sz="3200" dirty="0">
                        <a:cs typeface="B Nazanin" panose="000004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a-IR" sz="3200" kern="1200" dirty="0">
                        <a:solidFill>
                          <a:schemeClr val="dk1"/>
                        </a:solidFill>
                        <a:effectLst/>
                        <a:latin typeface="+mn-lt"/>
                        <a:ea typeface="+mn-ea"/>
                        <a:cs typeface="B Nazanin" panose="000004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a-IR" sz="3200" kern="1200" dirty="0">
                          <a:solidFill>
                            <a:schemeClr val="dk1"/>
                          </a:solidFill>
                          <a:effectLst/>
                          <a:latin typeface="+mn-lt"/>
                          <a:ea typeface="+mn-ea"/>
                          <a:cs typeface="B Nazanin" panose="00000400000000000000" pitchFamily="2" charset="-78"/>
                        </a:rPr>
                        <a:t>استفاده روتین از فشار کریکوئید حین ایتنوباسیون ،توصیه </a:t>
                      </a:r>
                      <a:r>
                        <a:rPr lang="fa-IR" sz="3200" b="1" u="sng" kern="1200" dirty="0">
                          <a:solidFill>
                            <a:srgbClr val="FF0000"/>
                          </a:solidFill>
                          <a:effectLst/>
                          <a:latin typeface="+mn-lt"/>
                          <a:ea typeface="+mn-ea"/>
                          <a:cs typeface="B Nazanin" panose="00000400000000000000" pitchFamily="2" charset="-78"/>
                        </a:rPr>
                        <a:t>نمی شود.</a:t>
                      </a:r>
                      <a:endParaRPr lang="en-US" sz="3200" b="1" u="sng" kern="1200" dirty="0">
                        <a:solidFill>
                          <a:srgbClr val="FF0000"/>
                        </a:solidFill>
                        <a:effectLst/>
                        <a:latin typeface="+mn-lt"/>
                        <a:ea typeface="+mn-ea"/>
                        <a:cs typeface="B Nazanin" panose="00000400000000000000" pitchFamily="2" charset="-78"/>
                      </a:endParaRPr>
                    </a:p>
                    <a:p>
                      <a:pPr algn="ctr"/>
                      <a:endParaRPr lang="en-US" sz="3200" dirty="0">
                        <a:cs typeface="B Nazanin" panose="00000400000000000000" pitchFamily="2" charset="-78"/>
                      </a:endParaRPr>
                    </a:p>
                  </a:txBody>
                  <a:tcPr/>
                </a:tc>
                <a:extLst>
                  <a:ext uri="{0D108BD9-81ED-4DB2-BD59-A6C34878D82A}">
                    <a16:rowId xmlns:a16="http://schemas.microsoft.com/office/drawing/2014/main" val="2920445382"/>
                  </a:ext>
                </a:extLst>
              </a:tr>
            </a:tbl>
          </a:graphicData>
        </a:graphic>
      </p:graphicFrame>
      <p:graphicFrame>
        <p:nvGraphicFramePr>
          <p:cNvPr id="4" name="Table 3">
            <a:extLst>
              <a:ext uri="{FF2B5EF4-FFF2-40B4-BE49-F238E27FC236}">
                <a16:creationId xmlns:a16="http://schemas.microsoft.com/office/drawing/2014/main" id="{323451BB-D9F7-55B8-1BC3-74B1DDCFE06F}"/>
              </a:ext>
            </a:extLst>
          </p:cNvPr>
          <p:cNvGraphicFramePr>
            <a:graphicFrameLocks noGrp="1"/>
          </p:cNvGraphicFramePr>
          <p:nvPr>
            <p:extLst>
              <p:ext uri="{D42A27DB-BD31-4B8C-83A1-F6EECF244321}">
                <p14:modId xmlns:p14="http://schemas.microsoft.com/office/powerpoint/2010/main" val="3928346958"/>
              </p:ext>
            </p:extLst>
          </p:nvPr>
        </p:nvGraphicFramePr>
        <p:xfrm>
          <a:off x="981529" y="4891314"/>
          <a:ext cx="10417630" cy="1828800"/>
        </p:xfrm>
        <a:graphic>
          <a:graphicData uri="http://schemas.openxmlformats.org/drawingml/2006/table">
            <a:tbl>
              <a:tblPr/>
              <a:tblGrid>
                <a:gridCol w="10417630">
                  <a:extLst>
                    <a:ext uri="{9D8B030D-6E8A-4147-A177-3AD203B41FA5}">
                      <a16:colId xmlns:a16="http://schemas.microsoft.com/office/drawing/2014/main" val="2557185535"/>
                    </a:ext>
                  </a:extLst>
                </a:gridCol>
              </a:tblGrid>
              <a:tr h="1589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3200" kern="1200" dirty="0">
                          <a:solidFill>
                            <a:schemeClr val="bg1"/>
                          </a:solidFill>
                          <a:effectLst/>
                          <a:latin typeface="+mn-lt"/>
                          <a:ea typeface="+mn-ea"/>
                          <a:cs typeface="B Nazanin" panose="00000400000000000000" pitchFamily="2" charset="-78"/>
                        </a:rPr>
                        <a:t>علت:مطالعات جدید نشان داده اند که استفاده روتین از فشار کریکوئید در حین اینتوباسیون باعث کاهش موفقیت در اینتوباسیون می شود و موجب کاهش رگورژیتاسیون نیز نمی شود.</a:t>
                      </a:r>
                      <a:endParaRPr lang="en-US" sz="3200" kern="1200" dirty="0">
                        <a:solidFill>
                          <a:schemeClr val="bg1"/>
                        </a:solidFill>
                        <a:effectLst/>
                        <a:latin typeface="+mn-lt"/>
                        <a:ea typeface="+mn-ea"/>
                        <a:cs typeface="B Nazanin" panose="00000400000000000000" pitchFamily="2" charset="-78"/>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3">
                        <a:lumMod val="40000"/>
                        <a:lumOff val="60000"/>
                      </a:schemeClr>
                    </a:solidFill>
                  </a:tcPr>
                </a:tc>
                <a:extLst>
                  <a:ext uri="{0D108BD9-81ED-4DB2-BD59-A6C34878D82A}">
                    <a16:rowId xmlns:a16="http://schemas.microsoft.com/office/drawing/2014/main" val="3425709418"/>
                  </a:ext>
                </a:extLst>
              </a:tr>
            </a:tbl>
          </a:graphicData>
        </a:graphic>
      </p:graphicFrame>
    </p:spTree>
    <p:extLst>
      <p:ext uri="{BB962C8B-B14F-4D97-AF65-F5344CB8AC3E}">
        <p14:creationId xmlns:p14="http://schemas.microsoft.com/office/powerpoint/2010/main" val="2913935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6D1943-D326-7B05-E756-01AF0F4A4DC4}"/>
              </a:ext>
            </a:extLst>
          </p:cNvPr>
          <p:cNvSpPr/>
          <p:nvPr/>
        </p:nvSpPr>
        <p:spPr>
          <a:xfrm>
            <a:off x="609600" y="406400"/>
            <a:ext cx="10653485" cy="82731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800" dirty="0">
                <a:effectLst/>
                <a:ea typeface="Calibri" panose="020F0502020204030204" pitchFamily="34" charset="0"/>
                <a:cs typeface="Arial" panose="020B0604020202020204" pitchFamily="34" charset="0"/>
              </a:rPr>
              <a:t>-</a:t>
            </a:r>
            <a:r>
              <a:rPr lang="fa-IR" sz="3600" dirty="0">
                <a:solidFill>
                  <a:schemeClr val="bg1"/>
                </a:solidFill>
                <a:effectLst/>
                <a:ea typeface="Calibri" panose="020F0502020204030204" pitchFamily="34" charset="0"/>
                <a:cs typeface="B Nazanin" panose="00000400000000000000" pitchFamily="2" charset="-78"/>
              </a:rPr>
              <a:t>تاکید بر استفاده زود و سریع اپی نفرین</a:t>
            </a:r>
            <a:endParaRPr lang="en-US" sz="3600" dirty="0">
              <a:solidFill>
                <a:schemeClr val="bg1"/>
              </a:solidFill>
              <a:cs typeface="B Nazanin" panose="00000400000000000000" pitchFamily="2" charset="-78"/>
            </a:endParaRPr>
          </a:p>
        </p:txBody>
      </p:sp>
      <p:graphicFrame>
        <p:nvGraphicFramePr>
          <p:cNvPr id="3" name="Table 3">
            <a:extLst>
              <a:ext uri="{FF2B5EF4-FFF2-40B4-BE49-F238E27FC236}">
                <a16:creationId xmlns:a16="http://schemas.microsoft.com/office/drawing/2014/main" id="{93602ABB-AA67-D5B7-FADD-16BF1F504647}"/>
              </a:ext>
            </a:extLst>
          </p:cNvPr>
          <p:cNvGraphicFramePr>
            <a:graphicFrameLocks noGrp="1"/>
          </p:cNvGraphicFramePr>
          <p:nvPr>
            <p:extLst>
              <p:ext uri="{D42A27DB-BD31-4B8C-83A1-F6EECF244321}">
                <p14:modId xmlns:p14="http://schemas.microsoft.com/office/powerpoint/2010/main" val="404190963"/>
              </p:ext>
            </p:extLst>
          </p:nvPr>
        </p:nvGraphicFramePr>
        <p:xfrm>
          <a:off x="609600" y="1474409"/>
          <a:ext cx="10653486" cy="2241248"/>
        </p:xfrm>
        <a:graphic>
          <a:graphicData uri="http://schemas.openxmlformats.org/drawingml/2006/table">
            <a:tbl>
              <a:tblPr firstRow="1" bandRow="1">
                <a:tableStyleId>{F5AB1C69-6EDB-4FF4-983F-18BD219EF322}</a:tableStyleId>
              </a:tblPr>
              <a:tblGrid>
                <a:gridCol w="5326743">
                  <a:extLst>
                    <a:ext uri="{9D8B030D-6E8A-4147-A177-3AD203B41FA5}">
                      <a16:colId xmlns:a16="http://schemas.microsoft.com/office/drawing/2014/main" val="601049253"/>
                    </a:ext>
                  </a:extLst>
                </a:gridCol>
                <a:gridCol w="5326743">
                  <a:extLst>
                    <a:ext uri="{9D8B030D-6E8A-4147-A177-3AD203B41FA5}">
                      <a16:colId xmlns:a16="http://schemas.microsoft.com/office/drawing/2014/main" val="655275746"/>
                    </a:ext>
                  </a:extLst>
                </a:gridCol>
              </a:tblGrid>
              <a:tr h="608339">
                <a:tc>
                  <a:txBody>
                    <a:bodyPr/>
                    <a:lstStyle/>
                    <a:p>
                      <a:pPr algn="ctr"/>
                      <a:r>
                        <a:rPr lang="fa-IR" sz="3200" dirty="0">
                          <a:cs typeface="B Nazanin" panose="00000400000000000000" pitchFamily="2" charset="-78"/>
                        </a:rPr>
                        <a:t>2010</a:t>
                      </a:r>
                      <a:endParaRPr lang="en-US" sz="3200" dirty="0">
                        <a:cs typeface="B Nazanin" panose="00000400000000000000" pitchFamily="2" charset="-78"/>
                      </a:endParaRPr>
                    </a:p>
                  </a:txBody>
                  <a:tcPr/>
                </a:tc>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tc>
                <a:extLst>
                  <a:ext uri="{0D108BD9-81ED-4DB2-BD59-A6C34878D82A}">
                    <a16:rowId xmlns:a16="http://schemas.microsoft.com/office/drawing/2014/main" val="1321875924"/>
                  </a:ext>
                </a:extLst>
              </a:tr>
              <a:tr h="1632909">
                <a:tc>
                  <a:txBody>
                    <a:bodyPr/>
                    <a:lstStyle/>
                    <a:p>
                      <a:pPr algn="just" rtl="1"/>
                      <a:r>
                        <a:rPr lang="fa-IR" sz="3200" kern="1200" dirty="0">
                          <a:solidFill>
                            <a:schemeClr val="dk1"/>
                          </a:solidFill>
                          <a:effectLst/>
                          <a:latin typeface="+mn-lt"/>
                          <a:ea typeface="+mn-ea"/>
                          <a:cs typeface="B Nazanin" panose="00000400000000000000" pitchFamily="2" charset="-78"/>
                        </a:rPr>
                        <a:t>از اپی نفرین در ایست قلبی ریوی در کودکان استفاده می شود.</a:t>
                      </a:r>
                      <a:endParaRPr lang="en-US" sz="3200" dirty="0">
                        <a:cs typeface="B Nazanin" panose="00000400000000000000" pitchFamily="2" charset="-78"/>
                      </a:endParaRPr>
                    </a:p>
                  </a:txBody>
                  <a:tcPr/>
                </a:tc>
                <a:tc>
                  <a:txBody>
                    <a:bodyPr/>
                    <a:lstStyle/>
                    <a:p>
                      <a:pPr algn="just" rtl="1"/>
                      <a:r>
                        <a:rPr lang="fa-IR" sz="3200" kern="1200" dirty="0">
                          <a:solidFill>
                            <a:schemeClr val="dk1"/>
                          </a:solidFill>
                          <a:effectLst/>
                          <a:latin typeface="+mn-lt"/>
                          <a:ea typeface="+mn-ea"/>
                          <a:cs typeface="B Nazanin" panose="00000400000000000000" pitchFamily="2" charset="-78"/>
                        </a:rPr>
                        <a:t>در کودکان ،توصیه می شود که طی 5 دقیقه اول از شروع فشردن قفسه سینه ،از اپی نفرین استفاده شود.</a:t>
                      </a:r>
                      <a:endParaRPr lang="en-US" sz="3200" dirty="0">
                        <a:cs typeface="B Nazanin" panose="00000400000000000000" pitchFamily="2" charset="-78"/>
                      </a:endParaRPr>
                    </a:p>
                  </a:txBody>
                  <a:tcPr/>
                </a:tc>
                <a:extLst>
                  <a:ext uri="{0D108BD9-81ED-4DB2-BD59-A6C34878D82A}">
                    <a16:rowId xmlns:a16="http://schemas.microsoft.com/office/drawing/2014/main" val="3538377216"/>
                  </a:ext>
                </a:extLst>
              </a:tr>
            </a:tbl>
          </a:graphicData>
        </a:graphic>
      </p:graphicFrame>
      <p:graphicFrame>
        <p:nvGraphicFramePr>
          <p:cNvPr id="4" name="Table 3">
            <a:extLst>
              <a:ext uri="{FF2B5EF4-FFF2-40B4-BE49-F238E27FC236}">
                <a16:creationId xmlns:a16="http://schemas.microsoft.com/office/drawing/2014/main" id="{D872F65B-1C46-8942-53EE-C48100A62EA4}"/>
              </a:ext>
            </a:extLst>
          </p:cNvPr>
          <p:cNvGraphicFramePr>
            <a:graphicFrameLocks noGrp="1"/>
          </p:cNvGraphicFramePr>
          <p:nvPr>
            <p:extLst>
              <p:ext uri="{D42A27DB-BD31-4B8C-83A1-F6EECF244321}">
                <p14:modId xmlns:p14="http://schemas.microsoft.com/office/powerpoint/2010/main" val="2956457771"/>
              </p:ext>
            </p:extLst>
          </p:nvPr>
        </p:nvGraphicFramePr>
        <p:xfrm>
          <a:off x="566057" y="3744686"/>
          <a:ext cx="10755086" cy="2316480"/>
        </p:xfrm>
        <a:graphic>
          <a:graphicData uri="http://schemas.openxmlformats.org/drawingml/2006/table">
            <a:tbl>
              <a:tblPr>
                <a:tableStyleId>{69C7853C-536D-4A76-A0AE-DD22124D55A5}</a:tableStyleId>
              </a:tblPr>
              <a:tblGrid>
                <a:gridCol w="10755086">
                  <a:extLst>
                    <a:ext uri="{9D8B030D-6E8A-4147-A177-3AD203B41FA5}">
                      <a16:colId xmlns:a16="http://schemas.microsoft.com/office/drawing/2014/main" val="380451794"/>
                    </a:ext>
                  </a:extLst>
                </a:gridCol>
              </a:tblGrid>
              <a:tr h="1480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ctr"/>
                      <a:r>
                        <a:rPr lang="fa-IR" sz="3200" kern="1200" dirty="0">
                          <a:solidFill>
                            <a:schemeClr val="dk1"/>
                          </a:solidFill>
                          <a:effectLst/>
                          <a:latin typeface="+mn-lt"/>
                          <a:ea typeface="+mn-ea"/>
                          <a:cs typeface="B Nazanin" panose="00000400000000000000" pitchFamily="2" charset="-78"/>
                        </a:rPr>
                        <a:t>علت:کودکانی که در طی 5 دقیقه </a:t>
                      </a:r>
                      <a:r>
                        <a:rPr lang="fa-IR" sz="3200" kern="1200" dirty="0" smtClean="0">
                          <a:solidFill>
                            <a:schemeClr val="dk1"/>
                          </a:solidFill>
                          <a:effectLst/>
                          <a:latin typeface="+mn-lt"/>
                          <a:ea typeface="+mn-ea"/>
                          <a:cs typeface="B Nazanin" panose="00000400000000000000" pitchFamily="2" charset="-78"/>
                        </a:rPr>
                        <a:t>اول احیابه</a:t>
                      </a:r>
                      <a:r>
                        <a:rPr lang="fa-IR" sz="3200" kern="1200" baseline="0" dirty="0" smtClean="0">
                          <a:solidFill>
                            <a:schemeClr val="dk1"/>
                          </a:solidFill>
                          <a:effectLst/>
                          <a:latin typeface="+mn-lt"/>
                          <a:ea typeface="+mn-ea"/>
                          <a:cs typeface="B Nazanin" panose="00000400000000000000" pitchFamily="2" charset="-78"/>
                        </a:rPr>
                        <a:t> انها ادرنالین تزریق شد در مقایسه با </a:t>
                      </a:r>
                      <a:r>
                        <a:rPr lang="fa-IR" sz="3200" kern="1200" dirty="0" smtClean="0">
                          <a:solidFill>
                            <a:schemeClr val="dk1"/>
                          </a:solidFill>
                          <a:effectLst/>
                          <a:latin typeface="+mn-lt"/>
                          <a:ea typeface="+mn-ea"/>
                          <a:cs typeface="B Nazanin" panose="00000400000000000000" pitchFamily="2" charset="-78"/>
                        </a:rPr>
                        <a:t> آنها </a:t>
                      </a:r>
                      <a:r>
                        <a:rPr lang="fa-IR" sz="3200" kern="1200" dirty="0">
                          <a:solidFill>
                            <a:schemeClr val="dk1"/>
                          </a:solidFill>
                          <a:effectLst/>
                          <a:latin typeface="+mn-lt"/>
                          <a:ea typeface="+mn-ea"/>
                          <a:cs typeface="B Nazanin" panose="00000400000000000000" pitchFamily="2" charset="-78"/>
                        </a:rPr>
                        <a:t>یی که بعد از 5دقیقه </a:t>
                      </a:r>
                      <a:r>
                        <a:rPr lang="fa-IR" sz="3200" kern="1200" dirty="0" smtClean="0">
                          <a:solidFill>
                            <a:schemeClr val="dk1"/>
                          </a:solidFill>
                          <a:effectLst/>
                          <a:latin typeface="+mn-lt"/>
                          <a:ea typeface="+mn-ea"/>
                          <a:cs typeface="B Nazanin" panose="00000400000000000000" pitchFamily="2" charset="-78"/>
                        </a:rPr>
                        <a:t>پس از </a:t>
                      </a:r>
                      <a:r>
                        <a:rPr lang="fa-IR" sz="3200" kern="1200" dirty="0">
                          <a:solidFill>
                            <a:schemeClr val="dk1"/>
                          </a:solidFill>
                          <a:effectLst/>
                          <a:latin typeface="+mn-lt"/>
                          <a:ea typeface="+mn-ea"/>
                          <a:cs typeface="B Nazanin" panose="00000400000000000000" pitchFamily="2" charset="-78"/>
                        </a:rPr>
                        <a:t>شروع فشردن قفسه سینه اپی نفرین دریافت کردند ،شانس بقای بیشتری داشتند و.... بیشتر بوده است.</a:t>
                      </a:r>
                    </a:p>
                    <a:p>
                      <a:pPr algn="ctr"/>
                      <a:endParaRPr lang="en-US" sz="3200" dirty="0">
                        <a:cs typeface="B Nazanin" panose="00000400000000000000" pitchFamily="2" charset="-78"/>
                      </a:endParaRPr>
                    </a:p>
                  </a:txBody>
                  <a:tcPr/>
                </a:tc>
                <a:extLst>
                  <a:ext uri="{0D108BD9-81ED-4DB2-BD59-A6C34878D82A}">
                    <a16:rowId xmlns:a16="http://schemas.microsoft.com/office/drawing/2014/main" val="903512728"/>
                  </a:ext>
                </a:extLst>
              </a:tr>
            </a:tbl>
          </a:graphicData>
        </a:graphic>
      </p:graphicFrame>
    </p:spTree>
    <p:extLst>
      <p:ext uri="{BB962C8B-B14F-4D97-AF65-F5344CB8AC3E}">
        <p14:creationId xmlns:p14="http://schemas.microsoft.com/office/powerpoint/2010/main" val="216995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012436-00EF-CE75-DFDD-6C8A8A0E340B}"/>
              </a:ext>
            </a:extLst>
          </p:cNvPr>
          <p:cNvSpPr/>
          <p:nvPr/>
        </p:nvSpPr>
        <p:spPr>
          <a:xfrm>
            <a:off x="406399" y="255451"/>
            <a:ext cx="11146972" cy="9289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a:solidFill>
                  <a:schemeClr val="bg1"/>
                </a:solidFill>
                <a:cs typeface="B Nazanin" panose="00000400000000000000" pitchFamily="2" charset="-78"/>
              </a:rPr>
              <a:t>اندازه گیری فشار خون</a:t>
            </a:r>
            <a:r>
              <a:rPr lang="fa-IR" sz="3600" i="1" dirty="0">
                <a:solidFill>
                  <a:schemeClr val="bg1"/>
                </a:solidFill>
                <a:cs typeface="B Nazanin" panose="00000400000000000000" pitchFamily="2" charset="-78"/>
              </a:rPr>
              <a:t> تهاجمی </a:t>
            </a:r>
            <a:r>
              <a:rPr lang="fa-IR" sz="3600" dirty="0">
                <a:solidFill>
                  <a:schemeClr val="bg1"/>
                </a:solidFill>
                <a:cs typeface="B Nazanin" panose="00000400000000000000" pitchFamily="2" charset="-78"/>
              </a:rPr>
              <a:t> در </a:t>
            </a:r>
            <a:r>
              <a:rPr lang="en-US" sz="3600" dirty="0" smtClean="0">
                <a:solidFill>
                  <a:schemeClr val="bg1"/>
                </a:solidFill>
                <a:cs typeface="B Nazanin" panose="00000400000000000000" pitchFamily="2" charset="-78"/>
              </a:rPr>
              <a:t>CPR</a:t>
            </a:r>
            <a:r>
              <a:rPr lang="fa-IR" sz="3600" dirty="0" smtClean="0">
                <a:solidFill>
                  <a:schemeClr val="bg1"/>
                </a:solidFill>
                <a:cs typeface="B Nazanin" panose="00000400000000000000" pitchFamily="2" charset="-78"/>
              </a:rPr>
              <a:t>کودکان</a:t>
            </a:r>
            <a:endParaRPr lang="en-US" sz="3600" dirty="0">
              <a:solidFill>
                <a:schemeClr val="bg1"/>
              </a:solidFill>
              <a:cs typeface="B Nazanin" panose="00000400000000000000" pitchFamily="2" charset="-78"/>
            </a:endParaRPr>
          </a:p>
        </p:txBody>
      </p:sp>
      <p:graphicFrame>
        <p:nvGraphicFramePr>
          <p:cNvPr id="3" name="Table 3">
            <a:extLst>
              <a:ext uri="{FF2B5EF4-FFF2-40B4-BE49-F238E27FC236}">
                <a16:creationId xmlns:a16="http://schemas.microsoft.com/office/drawing/2014/main" id="{707E6E24-0920-68A8-1DD8-A7B657031FFA}"/>
              </a:ext>
            </a:extLst>
          </p:cNvPr>
          <p:cNvGraphicFramePr>
            <a:graphicFrameLocks noGrp="1"/>
          </p:cNvGraphicFramePr>
          <p:nvPr>
            <p:extLst>
              <p:ext uri="{D42A27DB-BD31-4B8C-83A1-F6EECF244321}">
                <p14:modId xmlns:p14="http://schemas.microsoft.com/office/powerpoint/2010/main" val="940523898"/>
              </p:ext>
            </p:extLst>
          </p:nvPr>
        </p:nvGraphicFramePr>
        <p:xfrm>
          <a:off x="406399" y="1439817"/>
          <a:ext cx="11146972" cy="3108960"/>
        </p:xfrm>
        <a:graphic>
          <a:graphicData uri="http://schemas.openxmlformats.org/drawingml/2006/table">
            <a:tbl>
              <a:tblPr firstRow="1" bandRow="1">
                <a:tableStyleId>{F5AB1C69-6EDB-4FF4-983F-18BD219EF322}</a:tableStyleId>
              </a:tblPr>
              <a:tblGrid>
                <a:gridCol w="5573486">
                  <a:extLst>
                    <a:ext uri="{9D8B030D-6E8A-4147-A177-3AD203B41FA5}">
                      <a16:colId xmlns:a16="http://schemas.microsoft.com/office/drawing/2014/main" val="967391864"/>
                    </a:ext>
                  </a:extLst>
                </a:gridCol>
                <a:gridCol w="5573486">
                  <a:extLst>
                    <a:ext uri="{9D8B030D-6E8A-4147-A177-3AD203B41FA5}">
                      <a16:colId xmlns:a16="http://schemas.microsoft.com/office/drawing/2014/main" val="3909251687"/>
                    </a:ext>
                  </a:extLst>
                </a:gridCol>
              </a:tblGrid>
              <a:tr h="370840">
                <a:tc>
                  <a:txBody>
                    <a:bodyPr/>
                    <a:lstStyle/>
                    <a:p>
                      <a:pPr algn="ctr"/>
                      <a:r>
                        <a:rPr lang="fa-IR" sz="3200" dirty="0">
                          <a:cs typeface="B Nazanin" panose="00000400000000000000" pitchFamily="2" charset="-78"/>
                        </a:rPr>
                        <a:t>2010</a:t>
                      </a:r>
                      <a:endParaRPr lang="en-US" sz="3200" dirty="0">
                        <a:cs typeface="B Nazanin" panose="00000400000000000000" pitchFamily="2" charset="-78"/>
                      </a:endParaRPr>
                    </a:p>
                  </a:txBody>
                  <a:tcPr/>
                </a:tc>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tc>
                <a:extLst>
                  <a:ext uri="{0D108BD9-81ED-4DB2-BD59-A6C34878D82A}">
                    <a16:rowId xmlns:a16="http://schemas.microsoft.com/office/drawing/2014/main" val="1510399447"/>
                  </a:ext>
                </a:extLst>
              </a:tr>
              <a:tr h="370840">
                <a:tc>
                  <a:txBody>
                    <a:bodyPr/>
                    <a:lstStyle/>
                    <a:p>
                      <a:pPr algn="just" rtl="1"/>
                      <a:r>
                        <a:rPr lang="fa-IR" sz="3200" dirty="0">
                          <a:cs typeface="B Nazanin" panose="00000400000000000000" pitchFamily="2" charset="-78"/>
                        </a:rPr>
                        <a:t>مانیتورینگ تهاجمی </a:t>
                      </a:r>
                      <a:r>
                        <a:rPr lang="fa-IR" sz="3200" kern="1200" dirty="0">
                          <a:solidFill>
                            <a:schemeClr val="dk1"/>
                          </a:solidFill>
                          <a:effectLst/>
                          <a:latin typeface="+mn-lt"/>
                          <a:ea typeface="+mn-ea"/>
                          <a:cs typeface="B Nazanin" panose="00000400000000000000" pitchFamily="2" charset="-78"/>
                        </a:rPr>
                        <a:t>وضعیت همودینامیک بیمار (فشار خون)در هنگام ایست قلبی ریوی می تواند راهنمایی برای کنترل کیفیت احیا باشد.</a:t>
                      </a:r>
                    </a:p>
                    <a:p>
                      <a:pPr algn="ctr"/>
                      <a:endParaRPr lang="en-US" sz="3200" dirty="0">
                        <a:cs typeface="B Nazanin" panose="00000400000000000000" pitchFamily="2" charset="-78"/>
                      </a:endParaRPr>
                    </a:p>
                  </a:txBody>
                  <a:tcPr/>
                </a:tc>
                <a:tc>
                  <a:txBody>
                    <a:bodyPr/>
                    <a:lstStyle/>
                    <a:p>
                      <a:pPr algn="ctr"/>
                      <a:r>
                        <a:rPr lang="fa-IR" sz="3200" kern="1200" dirty="0">
                          <a:solidFill>
                            <a:schemeClr val="dk1"/>
                          </a:solidFill>
                          <a:effectLst/>
                          <a:latin typeface="+mn-lt"/>
                          <a:ea typeface="+mn-ea"/>
                          <a:cs typeface="B Nazanin" panose="00000400000000000000" pitchFamily="2" charset="-78"/>
                        </a:rPr>
                        <a:t>مانیتورینگ </a:t>
                      </a:r>
                      <a:r>
                        <a:rPr lang="fa-IR" sz="3200" kern="1200" dirty="0" smtClean="0">
                          <a:solidFill>
                            <a:schemeClr val="dk1"/>
                          </a:solidFill>
                          <a:effectLst/>
                          <a:latin typeface="+mn-lt"/>
                          <a:ea typeface="+mn-ea"/>
                          <a:cs typeface="B Nazanin" panose="00000400000000000000" pitchFamily="2" charset="-78"/>
                        </a:rPr>
                        <a:t>تهاجمی </a:t>
                      </a:r>
                      <a:r>
                        <a:rPr lang="fa-IR" sz="3200" kern="1200" dirty="0">
                          <a:solidFill>
                            <a:schemeClr val="dk1"/>
                          </a:solidFill>
                          <a:effectLst/>
                          <a:latin typeface="+mn-lt"/>
                          <a:ea typeface="+mn-ea"/>
                          <a:cs typeface="B Nazanin" panose="00000400000000000000" pitchFamily="2" charset="-78"/>
                        </a:rPr>
                        <a:t>فشار خون در هنگام ایست قلبی به پرسنل سیستم بهداشتی کمک می کند تا با اندازه گیری فشار خون دیاستول ،کیفیت  احیا را بررسی کنند.</a:t>
                      </a:r>
                      <a:endParaRPr lang="en-US" sz="3200" dirty="0">
                        <a:cs typeface="B Nazanin" panose="00000400000000000000" pitchFamily="2" charset="-78"/>
                      </a:endParaRPr>
                    </a:p>
                  </a:txBody>
                  <a:tcPr/>
                </a:tc>
                <a:extLst>
                  <a:ext uri="{0D108BD9-81ED-4DB2-BD59-A6C34878D82A}">
                    <a16:rowId xmlns:a16="http://schemas.microsoft.com/office/drawing/2014/main" val="189919386"/>
                  </a:ext>
                </a:extLst>
              </a:tr>
            </a:tbl>
          </a:graphicData>
        </a:graphic>
      </p:graphicFrame>
      <p:graphicFrame>
        <p:nvGraphicFramePr>
          <p:cNvPr id="4" name="Table 3">
            <a:extLst>
              <a:ext uri="{FF2B5EF4-FFF2-40B4-BE49-F238E27FC236}">
                <a16:creationId xmlns:a16="http://schemas.microsoft.com/office/drawing/2014/main" id="{31D3B6EB-0ECD-1EB1-C75C-DF44446841CF}"/>
              </a:ext>
            </a:extLst>
          </p:cNvPr>
          <p:cNvGraphicFramePr>
            <a:graphicFrameLocks noGrp="1"/>
          </p:cNvGraphicFramePr>
          <p:nvPr>
            <p:extLst>
              <p:ext uri="{D42A27DB-BD31-4B8C-83A1-F6EECF244321}">
                <p14:modId xmlns:p14="http://schemas.microsoft.com/office/powerpoint/2010/main" val="4169432198"/>
              </p:ext>
            </p:extLst>
          </p:nvPr>
        </p:nvGraphicFramePr>
        <p:xfrm>
          <a:off x="406400" y="4548776"/>
          <a:ext cx="11146972" cy="2053773"/>
        </p:xfrm>
        <a:graphic>
          <a:graphicData uri="http://schemas.openxmlformats.org/drawingml/2006/table">
            <a:tbl>
              <a:tblPr>
                <a:tableStyleId>{69C7853C-536D-4A76-A0AE-DD22124D55A5}</a:tableStyleId>
              </a:tblPr>
              <a:tblGrid>
                <a:gridCol w="11146972">
                  <a:extLst>
                    <a:ext uri="{9D8B030D-6E8A-4147-A177-3AD203B41FA5}">
                      <a16:colId xmlns:a16="http://schemas.microsoft.com/office/drawing/2014/main" val="4023148678"/>
                    </a:ext>
                  </a:extLst>
                </a:gridCol>
              </a:tblGrid>
              <a:tr h="2053773">
                <a:tc>
                  <a:txBody>
                    <a:bodyPr/>
                    <a:lstStyle/>
                    <a:p>
                      <a:pPr algn="ctr"/>
                      <a:r>
                        <a:rPr lang="fa-IR" sz="2800" kern="1200" dirty="0">
                          <a:solidFill>
                            <a:schemeClr val="dk1"/>
                          </a:solidFill>
                          <a:effectLst/>
                          <a:latin typeface="+mn-lt"/>
                          <a:ea typeface="+mn-ea"/>
                          <a:cs typeface="B Nazanin" panose="00000400000000000000" pitchFamily="2" charset="-78"/>
                        </a:rPr>
                        <a:t>فشردن با کیفیت قفسه سینه در احیا کلید اساسی موفقیت  در سی پی آر است.مطاله جدیدی نشان داده است که مانیتورینگ مداوم فشارخون شریانی در کودکانی که احیا می شوند و حفظ آن در شیرخواران به میزان حداقل 25 میلیمتر جیوه  و در کودکان به میزان حداقل 30 میلیمتر جیوه،باعث افزایش میزان بقای بیماران همراه با عوارض نورولوژیک با پیش آگهی خوب می شود.</a:t>
                      </a:r>
                      <a:endParaRPr lang="en-US" sz="2800" dirty="0">
                        <a:cs typeface="B Nazanin" panose="00000400000000000000" pitchFamily="2" charset="-78"/>
                      </a:endParaRPr>
                    </a:p>
                  </a:txBody>
                  <a:tcPr/>
                </a:tc>
                <a:extLst>
                  <a:ext uri="{0D108BD9-81ED-4DB2-BD59-A6C34878D82A}">
                    <a16:rowId xmlns:a16="http://schemas.microsoft.com/office/drawing/2014/main" val="2288808939"/>
                  </a:ext>
                </a:extLst>
              </a:tr>
            </a:tbl>
          </a:graphicData>
        </a:graphic>
      </p:graphicFrame>
    </p:spTree>
    <p:extLst>
      <p:ext uri="{BB962C8B-B14F-4D97-AF65-F5344CB8AC3E}">
        <p14:creationId xmlns:p14="http://schemas.microsoft.com/office/powerpoint/2010/main" val="3045172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01B2FF4-794D-9508-DC8C-1F7A09396ED1}"/>
              </a:ext>
            </a:extLst>
          </p:cNvPr>
          <p:cNvSpPr/>
          <p:nvPr/>
        </p:nvSpPr>
        <p:spPr>
          <a:xfrm>
            <a:off x="2685143" y="391886"/>
            <a:ext cx="6647543" cy="7692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solidFill>
                  <a:schemeClr val="bg1"/>
                </a:solidFill>
                <a:cs typeface="B Nazanin" panose="00000400000000000000" pitchFamily="2" charset="-78"/>
              </a:rPr>
              <a:t>تشخیص و درمان تشنج بعد از......</a:t>
            </a:r>
            <a:endParaRPr lang="en-US" sz="3200" dirty="0">
              <a:solidFill>
                <a:schemeClr val="bg1"/>
              </a:solidFill>
              <a:cs typeface="B Nazanin" panose="00000400000000000000" pitchFamily="2" charset="-78"/>
            </a:endParaRPr>
          </a:p>
        </p:txBody>
      </p:sp>
      <p:graphicFrame>
        <p:nvGraphicFramePr>
          <p:cNvPr id="4" name="Table 4">
            <a:extLst>
              <a:ext uri="{FF2B5EF4-FFF2-40B4-BE49-F238E27FC236}">
                <a16:creationId xmlns:a16="http://schemas.microsoft.com/office/drawing/2014/main" id="{F84F47B2-51AB-AD4B-D71E-1211C911C867}"/>
              </a:ext>
            </a:extLst>
          </p:cNvPr>
          <p:cNvGraphicFramePr>
            <a:graphicFrameLocks noGrp="1"/>
          </p:cNvGraphicFramePr>
          <p:nvPr>
            <p:extLst>
              <p:ext uri="{D42A27DB-BD31-4B8C-83A1-F6EECF244321}">
                <p14:modId xmlns:p14="http://schemas.microsoft.com/office/powerpoint/2010/main" val="1686485037"/>
              </p:ext>
            </p:extLst>
          </p:nvPr>
        </p:nvGraphicFramePr>
        <p:xfrm>
          <a:off x="406399" y="1329266"/>
          <a:ext cx="11248572" cy="4084320"/>
        </p:xfrm>
        <a:graphic>
          <a:graphicData uri="http://schemas.openxmlformats.org/drawingml/2006/table">
            <a:tbl>
              <a:tblPr firstRow="1" bandRow="1">
                <a:tableStyleId>{5C22544A-7EE6-4342-B048-85BDC9FD1C3A}</a:tableStyleId>
              </a:tblPr>
              <a:tblGrid>
                <a:gridCol w="5624286">
                  <a:extLst>
                    <a:ext uri="{9D8B030D-6E8A-4147-A177-3AD203B41FA5}">
                      <a16:colId xmlns:a16="http://schemas.microsoft.com/office/drawing/2014/main" val="832688127"/>
                    </a:ext>
                  </a:extLst>
                </a:gridCol>
                <a:gridCol w="5624286">
                  <a:extLst>
                    <a:ext uri="{9D8B030D-6E8A-4147-A177-3AD203B41FA5}">
                      <a16:colId xmlns:a16="http://schemas.microsoft.com/office/drawing/2014/main" val="1308513803"/>
                    </a:ext>
                  </a:extLst>
                </a:gridCol>
              </a:tblGrid>
              <a:tr h="370840">
                <a:tc>
                  <a:txBody>
                    <a:bodyPr/>
                    <a:lstStyle/>
                    <a:p>
                      <a:pPr algn="ctr"/>
                      <a:r>
                        <a:rPr lang="fa-IR" sz="3200" dirty="0">
                          <a:cs typeface="B Nazanin" panose="00000400000000000000" pitchFamily="2" charset="-78"/>
                        </a:rPr>
                        <a:t>2010</a:t>
                      </a:r>
                      <a:endParaRPr lang="en-US" sz="3200" dirty="0">
                        <a:cs typeface="B Nazanin" panose="00000400000000000000" pitchFamily="2" charset="-78"/>
                      </a:endParaRPr>
                    </a:p>
                  </a:txBody>
                  <a:tcPr/>
                </a:tc>
                <a:tc>
                  <a:txBody>
                    <a:bodyPr/>
                    <a:lstStyle/>
                    <a:p>
                      <a:pPr algn="ctr"/>
                      <a:r>
                        <a:rPr lang="fa-IR" sz="3200" dirty="0">
                          <a:cs typeface="B Nazanin" panose="00000400000000000000" pitchFamily="2" charset="-78"/>
                        </a:rPr>
                        <a:t>2020</a:t>
                      </a:r>
                      <a:endParaRPr lang="en-US" sz="3200" dirty="0">
                        <a:cs typeface="B Nazanin" panose="00000400000000000000" pitchFamily="2" charset="-78"/>
                      </a:endParaRPr>
                    </a:p>
                  </a:txBody>
                  <a:tcPr/>
                </a:tc>
                <a:extLst>
                  <a:ext uri="{0D108BD9-81ED-4DB2-BD59-A6C34878D82A}">
                    <a16:rowId xmlns:a16="http://schemas.microsoft.com/office/drawing/2014/main" val="32720023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3200" kern="1200" dirty="0">
                          <a:solidFill>
                            <a:schemeClr val="dk1"/>
                          </a:solidFill>
                          <a:effectLst/>
                          <a:latin typeface="+mn-lt"/>
                          <a:ea typeface="+mn-ea"/>
                          <a:cs typeface="B Nazanin" panose="00000400000000000000" pitchFamily="2" charset="-78"/>
                        </a:rPr>
                        <a:t>الکترو انسفالوگرافی  برای تشخیص تشنج باید سریعا انجام شود و تفسیر گردد و سپس در بیماران بعد از .....مانیتورینگ ادامه یابد. رژیم های درمانی ضد تشنج برای درمان صرع مقاوم که به دلایل دیگری بعد از ایست قلبی ریوی ایجاد شده اند ،استفاده شود.</a:t>
                      </a:r>
                      <a:endParaRPr lang="en-US" sz="3200" kern="1200" dirty="0">
                        <a:solidFill>
                          <a:schemeClr val="dk1"/>
                        </a:solidFill>
                        <a:effectLst/>
                        <a:latin typeface="+mn-lt"/>
                        <a:ea typeface="+mn-ea"/>
                        <a:cs typeface="B Nazanin" panose="00000400000000000000" pitchFamily="2" charset="-78"/>
                      </a:endParaRPr>
                    </a:p>
                    <a:p>
                      <a:pPr algn="ctr"/>
                      <a:endParaRPr lang="en-US" sz="3200" dirty="0">
                        <a:cs typeface="B Nazanin" panose="00000400000000000000" pitchFamily="2" charset="-78"/>
                      </a:endParaRPr>
                    </a:p>
                  </a:txBody>
                  <a:tcPr>
                    <a:lnB w="12700" cap="flat" cmpd="sng" algn="ctr">
                      <a:solidFill>
                        <a:schemeClr val="tx1"/>
                      </a:solidFill>
                      <a:prstDash val="solid"/>
                      <a:round/>
                      <a:headEnd type="none" w="med" len="med"/>
                      <a:tailEnd type="none" w="med" len="med"/>
                    </a:lnB>
                  </a:tcPr>
                </a:tc>
                <a:tc>
                  <a:txBody>
                    <a:bodyPr/>
                    <a:lstStyle/>
                    <a:p>
                      <a:pPr algn="just" rtl="1"/>
                      <a:r>
                        <a:rPr lang="fa-IR" sz="3200" kern="1200" dirty="0">
                          <a:solidFill>
                            <a:schemeClr val="dk1"/>
                          </a:solidFill>
                          <a:effectLst/>
                          <a:highlight>
                            <a:srgbClr val="FFFF00"/>
                          </a:highlight>
                          <a:latin typeface="+mn-lt"/>
                          <a:ea typeface="+mn-ea"/>
                          <a:cs typeface="B Nazanin" panose="00000400000000000000" pitchFamily="2" charset="-78"/>
                        </a:rPr>
                        <a:t>اگر </a:t>
                      </a:r>
                      <a:r>
                        <a:rPr lang="fa-IR" sz="3200" kern="1200" dirty="0" smtClean="0">
                          <a:solidFill>
                            <a:schemeClr val="dk1"/>
                          </a:solidFill>
                          <a:effectLst/>
                          <a:highlight>
                            <a:srgbClr val="FFFF00"/>
                          </a:highlight>
                          <a:latin typeface="+mn-lt"/>
                          <a:ea typeface="+mn-ea"/>
                          <a:cs typeface="B Nazanin" panose="00000400000000000000" pitchFamily="2" charset="-78"/>
                        </a:rPr>
                        <a:t>منابع </a:t>
                      </a:r>
                      <a:r>
                        <a:rPr lang="fa-IR" sz="3200" kern="1200" dirty="0">
                          <a:solidFill>
                            <a:schemeClr val="dk1"/>
                          </a:solidFill>
                          <a:effectLst/>
                          <a:latin typeface="+mn-lt"/>
                          <a:ea typeface="+mn-ea"/>
                          <a:cs typeface="B Nazanin" panose="00000400000000000000" pitchFamily="2" charset="-78"/>
                        </a:rPr>
                        <a:t>لازم در دسترس باشد توصیه می شود در بیمارانی که آنسفالوپاتی مقاوم به درمان </a:t>
                      </a:r>
                      <a:r>
                        <a:rPr lang="fa-IR" sz="3200" kern="1200" dirty="0" smtClean="0">
                          <a:solidFill>
                            <a:schemeClr val="dk1"/>
                          </a:solidFill>
                          <a:effectLst/>
                          <a:latin typeface="+mn-lt"/>
                          <a:ea typeface="+mn-ea"/>
                          <a:cs typeface="B Nazanin" panose="00000400000000000000" pitchFamily="2" charset="-78"/>
                        </a:rPr>
                        <a:t>دارند،</a:t>
                      </a:r>
                      <a:r>
                        <a:rPr lang="fa-IR" sz="3200" kern="1200" baseline="0" dirty="0" smtClean="0">
                          <a:solidFill>
                            <a:schemeClr val="dk1"/>
                          </a:solidFill>
                          <a:effectLst/>
                          <a:latin typeface="+mn-lt"/>
                          <a:ea typeface="+mn-ea"/>
                          <a:cs typeface="B Nazanin" panose="00000400000000000000" pitchFamily="2" charset="-78"/>
                        </a:rPr>
                        <a:t> </a:t>
                      </a:r>
                      <a:r>
                        <a:rPr lang="fa-IR" sz="3200" kern="1200" dirty="0" smtClean="0">
                          <a:solidFill>
                            <a:schemeClr val="dk1"/>
                          </a:solidFill>
                          <a:effectLst/>
                          <a:latin typeface="+mn-lt"/>
                          <a:ea typeface="+mn-ea"/>
                          <a:cs typeface="B Nazanin" panose="00000400000000000000" pitchFamily="2" charset="-78"/>
                        </a:rPr>
                        <a:t>جهت </a:t>
                      </a:r>
                      <a:r>
                        <a:rPr lang="fa-IR" sz="3200" kern="1200" dirty="0">
                          <a:solidFill>
                            <a:schemeClr val="dk1"/>
                          </a:solidFill>
                          <a:effectLst/>
                          <a:latin typeface="+mn-lt"/>
                          <a:ea typeface="+mn-ea"/>
                          <a:cs typeface="B Nazanin" panose="00000400000000000000" pitchFamily="2" charset="-78"/>
                        </a:rPr>
                        <a:t>تشخیص تشنج به دنبال ایست قلبی </a:t>
                      </a:r>
                      <a:r>
                        <a:rPr lang="fa-IR" sz="3200" kern="1200" dirty="0" smtClean="0">
                          <a:solidFill>
                            <a:schemeClr val="dk1"/>
                          </a:solidFill>
                          <a:effectLst/>
                          <a:latin typeface="+mn-lt"/>
                          <a:ea typeface="+mn-ea"/>
                          <a:cs typeface="B Nazanin" panose="00000400000000000000" pitchFamily="2" charset="-78"/>
                        </a:rPr>
                        <a:t>ریوی، مانیتورینگ </a:t>
                      </a:r>
                      <a:r>
                        <a:rPr lang="fa-IR" sz="3200" kern="1200" dirty="0">
                          <a:solidFill>
                            <a:schemeClr val="dk1"/>
                          </a:solidFill>
                          <a:effectLst/>
                          <a:latin typeface="+mn-lt"/>
                          <a:ea typeface="+mn-ea"/>
                          <a:cs typeface="B Nazanin" panose="00000400000000000000" pitchFamily="2" charset="-78"/>
                        </a:rPr>
                        <a:t>الکترو انسفالوگرافی  انجام و درمانهای لازم صورت گیرد.</a:t>
                      </a:r>
                      <a:endParaRPr lang="en-US" sz="3200" kern="1200" dirty="0">
                        <a:solidFill>
                          <a:schemeClr val="dk1"/>
                        </a:solidFill>
                        <a:effectLst/>
                        <a:latin typeface="+mn-lt"/>
                        <a:ea typeface="+mn-ea"/>
                        <a:cs typeface="B Nazanin" panose="00000400000000000000" pitchFamily="2" charset="-78"/>
                      </a:endParaRPr>
                    </a:p>
                    <a:p>
                      <a:pPr algn="ctr"/>
                      <a:endParaRPr lang="en-US" sz="3200" dirty="0">
                        <a:cs typeface="B Nazanin" panose="00000400000000000000" pitchFamily="2" charset="-7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830455"/>
                  </a:ext>
                </a:extLst>
              </a:tr>
            </a:tbl>
          </a:graphicData>
        </a:graphic>
      </p:graphicFrame>
      <p:graphicFrame>
        <p:nvGraphicFramePr>
          <p:cNvPr id="5" name="Table 4">
            <a:extLst>
              <a:ext uri="{FF2B5EF4-FFF2-40B4-BE49-F238E27FC236}">
                <a16:creationId xmlns:a16="http://schemas.microsoft.com/office/drawing/2014/main" id="{AE51D2A1-093A-9236-55DA-2FDD91C8847F}"/>
              </a:ext>
            </a:extLst>
          </p:cNvPr>
          <p:cNvGraphicFramePr>
            <a:graphicFrameLocks noGrp="1"/>
          </p:cNvGraphicFramePr>
          <p:nvPr>
            <p:extLst>
              <p:ext uri="{D42A27DB-BD31-4B8C-83A1-F6EECF244321}">
                <p14:modId xmlns:p14="http://schemas.microsoft.com/office/powerpoint/2010/main" val="3037132374"/>
              </p:ext>
            </p:extLst>
          </p:nvPr>
        </p:nvGraphicFramePr>
        <p:xfrm>
          <a:off x="406399" y="5384800"/>
          <a:ext cx="11292115" cy="1341120"/>
        </p:xfrm>
        <a:graphic>
          <a:graphicData uri="http://schemas.openxmlformats.org/drawingml/2006/table">
            <a:tbl>
              <a:tblPr>
                <a:tableStyleId>{3C2FFA5D-87B4-456A-9821-1D502468CF0F}</a:tableStyleId>
              </a:tblPr>
              <a:tblGrid>
                <a:gridCol w="11292115">
                  <a:extLst>
                    <a:ext uri="{9D8B030D-6E8A-4147-A177-3AD203B41FA5}">
                      <a16:colId xmlns:a16="http://schemas.microsoft.com/office/drawing/2014/main" val="3904574267"/>
                    </a:ext>
                  </a:extLst>
                </a:gridCol>
              </a:tblGrid>
              <a:tr h="13062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3200" kern="1200" dirty="0">
                          <a:solidFill>
                            <a:schemeClr val="dk1"/>
                          </a:solidFill>
                          <a:effectLst/>
                          <a:latin typeface="+mn-lt"/>
                          <a:ea typeface="+mn-ea"/>
                          <a:cs typeface="B Nazanin" panose="00000400000000000000" pitchFamily="2" charset="-78"/>
                        </a:rPr>
                        <a:t>علت:گاید لاین ها برای اولین بار،از توصیه های لازم جهت کنترل و مدیریت تشنج بعد از ایست قلبی ریوی،حمایت کردند.</a:t>
                      </a:r>
                      <a:endParaRPr lang="en-US" sz="3200" kern="1200" dirty="0">
                        <a:solidFill>
                          <a:schemeClr val="dk1"/>
                        </a:solidFill>
                        <a:effectLst/>
                        <a:latin typeface="+mn-lt"/>
                        <a:ea typeface="+mn-ea"/>
                        <a:cs typeface="B Nazanin" panose="00000400000000000000" pitchFamily="2" charset="-78"/>
                      </a:endParaRPr>
                    </a:p>
                    <a:p>
                      <a:endParaRPr lang="en-US" dirty="0"/>
                    </a:p>
                  </a:txBody>
                  <a:tcPr/>
                </a:tc>
                <a:extLst>
                  <a:ext uri="{0D108BD9-81ED-4DB2-BD59-A6C34878D82A}">
                    <a16:rowId xmlns:a16="http://schemas.microsoft.com/office/drawing/2014/main" val="2964727999"/>
                  </a:ext>
                </a:extLst>
              </a:tr>
            </a:tbl>
          </a:graphicData>
        </a:graphic>
      </p:graphicFrame>
    </p:spTree>
    <p:extLst>
      <p:ext uri="{BB962C8B-B14F-4D97-AF65-F5344CB8AC3E}">
        <p14:creationId xmlns:p14="http://schemas.microsoft.com/office/powerpoint/2010/main" val="175545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48A6A1-1375-0FF6-63EF-4CFDFF4E47BF}"/>
              </a:ext>
            </a:extLst>
          </p:cNvPr>
          <p:cNvSpPr/>
          <p:nvPr/>
        </p:nvSpPr>
        <p:spPr>
          <a:xfrm>
            <a:off x="1146629" y="231229"/>
            <a:ext cx="9347200" cy="616957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rtl="1">
              <a:lnSpc>
                <a:spcPct val="107000"/>
              </a:lnSpc>
              <a:spcBef>
                <a:spcPts val="0"/>
              </a:spcBef>
              <a:spcAft>
                <a:spcPts val="800"/>
              </a:spcAft>
            </a:pPr>
            <a:r>
              <a:rPr lang="fa-IR" sz="3200" dirty="0">
                <a:solidFill>
                  <a:schemeClr val="bg1"/>
                </a:solidFill>
                <a:latin typeface="Calibri" panose="020F0502020204030204" pitchFamily="34" charset="0"/>
                <a:ea typeface="Calibri" panose="020F0502020204030204" pitchFamily="34" charset="0"/>
                <a:cs typeface="B Nazanin" panose="00000400000000000000" pitchFamily="2" charset="-78"/>
              </a:rPr>
              <a:t>ادامه علت : ت</a:t>
            </a:r>
            <a:r>
              <a:rPr lang="fa-IR" sz="32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شنج های   </a:t>
            </a:r>
            <a:r>
              <a:rPr lang="en-US" sz="3200" dirty="0">
                <a:solidFill>
                  <a:schemeClr val="bg1"/>
                </a:solidFill>
                <a:effectLst/>
                <a:highlight>
                  <a:srgbClr val="FFFF00"/>
                </a:highlight>
                <a:latin typeface="Arial" panose="020B0604020202020204" pitchFamily="34" charset="0"/>
                <a:ea typeface="Calibri" panose="020F0502020204030204" pitchFamily="34" charset="0"/>
                <a:cs typeface="B Nazanin" panose="00000400000000000000" pitchFamily="2" charset="-78"/>
              </a:rPr>
              <a:t>nonconvulsive</a:t>
            </a:r>
            <a:r>
              <a:rPr lang="fa-IR" sz="32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مثل صرع مقاوم ،بعد از ایست قلبی ریوی شایع هستند و بدون الکتروانسفالوگرافی قابل تشخیص نیستند.</a:t>
            </a:r>
            <a:endParaRPr lang="en-US" sz="32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fa-IR" sz="32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اگرچه اطلاعات در مورد بیماران بعداز ایست قلبی ریوی ،اندک است اما هر دو نوع تشنج </a:t>
            </a:r>
            <a:r>
              <a:rPr lang="en-US" sz="3200" dirty="0">
                <a:solidFill>
                  <a:schemeClr val="bg1"/>
                </a:solidFill>
                <a:effectLst/>
                <a:latin typeface="Arial" panose="020B0604020202020204" pitchFamily="34" charset="0"/>
                <a:ea typeface="Calibri" panose="020F0502020204030204" pitchFamily="34" charset="0"/>
                <a:cs typeface="B Nazanin" panose="00000400000000000000" pitchFamily="2" charset="-78"/>
              </a:rPr>
              <a:t>convulsive</a:t>
            </a:r>
            <a:r>
              <a:rPr lang="fa-IR" sz="32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صرع مقاوم ،پیش آگهی ضعیفی دارند.و بطور کلی ،درمان صرع مقاوم در کودکان ،بی فایده نیست.</a:t>
            </a:r>
            <a:endParaRPr lang="en-US" sz="32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6784405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420</TotalTime>
  <Words>1283</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B Nazanin</vt:lpstr>
      <vt:lpstr>B Titr</vt:lpstr>
      <vt:lpstr>Calibri</vt:lpstr>
      <vt:lpstr>Times New Roman</vt:lpstr>
      <vt:lpstr>Trebuchet MS</vt:lpstr>
      <vt:lpstr>Tw Cen MT</vt:lpstr>
      <vt:lpstr>Circuit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Reihaneh</dc:creator>
  <cp:lastModifiedBy>Safir</cp:lastModifiedBy>
  <cp:revision>48</cp:revision>
  <dcterms:created xsi:type="dcterms:W3CDTF">2022-07-25T13:10:12Z</dcterms:created>
  <dcterms:modified xsi:type="dcterms:W3CDTF">2022-12-31T06:36:47Z</dcterms:modified>
</cp:coreProperties>
</file>